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92"/>
  </p:notesMasterIdLst>
  <p:handoutMasterIdLst>
    <p:handoutMasterId r:id="rId93"/>
  </p:handoutMasterIdLst>
  <p:sldIdLst>
    <p:sldId id="845" r:id="rId5"/>
    <p:sldId id="256" r:id="rId6"/>
    <p:sldId id="1880" r:id="rId7"/>
    <p:sldId id="1955" r:id="rId8"/>
    <p:sldId id="1199" r:id="rId9"/>
    <p:sldId id="1562" r:id="rId10"/>
    <p:sldId id="1244" r:id="rId11"/>
    <p:sldId id="1369" r:id="rId12"/>
    <p:sldId id="1582" r:id="rId13"/>
    <p:sldId id="1579" r:id="rId14"/>
    <p:sldId id="1580" r:id="rId15"/>
    <p:sldId id="1581" r:id="rId16"/>
    <p:sldId id="1370" r:id="rId17"/>
    <p:sldId id="1527" r:id="rId18"/>
    <p:sldId id="832" r:id="rId19"/>
    <p:sldId id="257" r:id="rId20"/>
    <p:sldId id="258" r:id="rId21"/>
    <p:sldId id="1344" r:id="rId22"/>
    <p:sldId id="1563" r:id="rId23"/>
    <p:sldId id="1583" r:id="rId24"/>
    <p:sldId id="273" r:id="rId25"/>
    <p:sldId id="1769" r:id="rId26"/>
    <p:sldId id="395" r:id="rId27"/>
    <p:sldId id="1575" r:id="rId28"/>
    <p:sldId id="407" r:id="rId29"/>
    <p:sldId id="1598" r:id="rId30"/>
    <p:sldId id="1373" r:id="rId31"/>
    <p:sldId id="1572" r:id="rId32"/>
    <p:sldId id="1574" r:id="rId33"/>
    <p:sldId id="1444" r:id="rId34"/>
    <p:sldId id="1871" r:id="rId35"/>
    <p:sldId id="1564" r:id="rId36"/>
    <p:sldId id="1577" r:id="rId37"/>
    <p:sldId id="1773" r:id="rId38"/>
    <p:sldId id="1774" r:id="rId39"/>
    <p:sldId id="1585" r:id="rId40"/>
    <p:sldId id="1586" r:id="rId41"/>
    <p:sldId id="1870" r:id="rId42"/>
    <p:sldId id="279" r:id="rId43"/>
    <p:sldId id="1588" r:id="rId44"/>
    <p:sldId id="1589" r:id="rId45"/>
    <p:sldId id="1872" r:id="rId46"/>
    <p:sldId id="1873" r:id="rId47"/>
    <p:sldId id="1590" r:id="rId48"/>
    <p:sldId id="262" r:id="rId49"/>
    <p:sldId id="1874" r:id="rId50"/>
    <p:sldId id="1875" r:id="rId51"/>
    <p:sldId id="1965" r:id="rId52"/>
    <p:sldId id="1591" r:id="rId53"/>
    <p:sldId id="263" r:id="rId54"/>
    <p:sldId id="1876" r:id="rId55"/>
    <p:sldId id="1877" r:id="rId56"/>
    <p:sldId id="1592" r:id="rId57"/>
    <p:sldId id="264" r:id="rId58"/>
    <p:sldId id="1593" r:id="rId59"/>
    <p:sldId id="1594" r:id="rId60"/>
    <p:sldId id="1772" r:id="rId61"/>
    <p:sldId id="1878" r:id="rId62"/>
    <p:sldId id="1879" r:id="rId63"/>
    <p:sldId id="282" r:id="rId64"/>
    <p:sldId id="284" r:id="rId65"/>
    <p:sldId id="267" r:id="rId66"/>
    <p:sldId id="283" r:id="rId67"/>
    <p:sldId id="285" r:id="rId68"/>
    <p:sldId id="826" r:id="rId69"/>
    <p:sldId id="1968" r:id="rId70"/>
    <p:sldId id="1361" r:id="rId71"/>
    <p:sldId id="1360" r:id="rId72"/>
    <p:sldId id="1342" r:id="rId73"/>
    <p:sldId id="1355" r:id="rId74"/>
    <p:sldId id="1967" r:id="rId75"/>
    <p:sldId id="1528" r:id="rId76"/>
    <p:sldId id="1317" r:id="rId77"/>
    <p:sldId id="1318" r:id="rId78"/>
    <p:sldId id="1599" r:id="rId79"/>
    <p:sldId id="275" r:id="rId80"/>
    <p:sldId id="1969" r:id="rId81"/>
    <p:sldId id="1970" r:id="rId82"/>
    <p:sldId id="1973" r:id="rId83"/>
    <p:sldId id="1974" r:id="rId84"/>
    <p:sldId id="1975" r:id="rId85"/>
    <p:sldId id="1976" r:id="rId86"/>
    <p:sldId id="1963" r:id="rId87"/>
    <p:sldId id="1964" r:id="rId88"/>
    <p:sldId id="1943" r:id="rId89"/>
    <p:sldId id="1786" r:id="rId90"/>
    <p:sldId id="1570" r:id="rId9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on, Anne-Marie" initials="AA" lastIdx="1" clrIdx="0">
    <p:extLst>
      <p:ext uri="{19B8F6BF-5375-455C-9EA6-DF929625EA0E}">
        <p15:presenceInfo xmlns:p15="http://schemas.microsoft.com/office/powerpoint/2012/main" userId="S::Anne-Marie.Adamson@maine.gov::defc10ce-24e2-4ac7-a4bb-41526cffa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33F71-5BD1-46A8-9D4C-2E54E18B681D}" v="33" dt="2024-01-10T19:52:44.657"/>
    <p1510:client id="{D653399B-6BDD-4B50-9A8C-E5DEA34E2B4C}" v="32" dt="2024-01-10T16:32:01.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re, Ashley" userId="ba076b41-bc49-4f3b-aee3-b81412751585" providerId="ADAL" clId="{BE533F71-5BD1-46A8-9D4C-2E54E18B681D}"/>
    <pc:docChg chg="custSel modSld">
      <pc:chgData name="Satre, Ashley" userId="ba076b41-bc49-4f3b-aee3-b81412751585" providerId="ADAL" clId="{BE533F71-5BD1-46A8-9D4C-2E54E18B681D}" dt="2024-01-10T19:52:44.657" v="28" actId="27636"/>
      <pc:docMkLst>
        <pc:docMk/>
      </pc:docMkLst>
      <pc:sldChg chg="modSp mod">
        <pc:chgData name="Satre, Ashley" userId="ba076b41-bc49-4f3b-aee3-b81412751585" providerId="ADAL" clId="{BE533F71-5BD1-46A8-9D4C-2E54E18B681D}" dt="2024-01-10T19:52:44.526" v="0" actId="27636"/>
        <pc:sldMkLst>
          <pc:docMk/>
          <pc:sldMk cId="0" sldId="256"/>
        </pc:sldMkLst>
        <pc:spChg chg="mod">
          <ac:chgData name="Satre, Ashley" userId="ba076b41-bc49-4f3b-aee3-b81412751585" providerId="ADAL" clId="{BE533F71-5BD1-46A8-9D4C-2E54E18B681D}" dt="2024-01-10T19:52:44.526" v="0" actId="27636"/>
          <ac:spMkLst>
            <pc:docMk/>
            <pc:sldMk cId="0" sldId="256"/>
            <ac:spMk id="3074" creationId="{00000000-0000-0000-0000-000000000000}"/>
          </ac:spMkLst>
        </pc:spChg>
      </pc:sldChg>
      <pc:sldChg chg="modSp mod">
        <pc:chgData name="Satre, Ashley" userId="ba076b41-bc49-4f3b-aee3-b81412751585" providerId="ADAL" clId="{BE533F71-5BD1-46A8-9D4C-2E54E18B681D}" dt="2024-01-10T19:52:44.566" v="6" actId="27636"/>
        <pc:sldMkLst>
          <pc:docMk/>
          <pc:sldMk cId="0" sldId="257"/>
        </pc:sldMkLst>
        <pc:spChg chg="mod">
          <ac:chgData name="Satre, Ashley" userId="ba076b41-bc49-4f3b-aee3-b81412751585" providerId="ADAL" clId="{BE533F71-5BD1-46A8-9D4C-2E54E18B681D}" dt="2024-01-10T19:52:44.566" v="6" actId="27636"/>
          <ac:spMkLst>
            <pc:docMk/>
            <pc:sldMk cId="0" sldId="257"/>
            <ac:spMk id="4098" creationId="{00000000-0000-0000-0000-000000000000}"/>
          </ac:spMkLst>
        </pc:spChg>
      </pc:sldChg>
      <pc:sldChg chg="modSp mod">
        <pc:chgData name="Satre, Ashley" userId="ba076b41-bc49-4f3b-aee3-b81412751585" providerId="ADAL" clId="{BE533F71-5BD1-46A8-9D4C-2E54E18B681D}" dt="2024-01-10T19:52:44.573" v="7" actId="27636"/>
        <pc:sldMkLst>
          <pc:docMk/>
          <pc:sldMk cId="0" sldId="258"/>
        </pc:sldMkLst>
        <pc:spChg chg="mod">
          <ac:chgData name="Satre, Ashley" userId="ba076b41-bc49-4f3b-aee3-b81412751585" providerId="ADAL" clId="{BE533F71-5BD1-46A8-9D4C-2E54E18B681D}" dt="2024-01-10T19:52:44.573" v="7" actId="27636"/>
          <ac:spMkLst>
            <pc:docMk/>
            <pc:sldMk cId="0" sldId="258"/>
            <ac:spMk id="5122" creationId="{00000000-0000-0000-0000-000000000000}"/>
          </ac:spMkLst>
        </pc:spChg>
      </pc:sldChg>
      <pc:sldChg chg="modSp mod">
        <pc:chgData name="Satre, Ashley" userId="ba076b41-bc49-4f3b-aee3-b81412751585" providerId="ADAL" clId="{BE533F71-5BD1-46A8-9D4C-2E54E18B681D}" dt="2024-01-10T19:52:44.621" v="18" actId="27636"/>
        <pc:sldMkLst>
          <pc:docMk/>
          <pc:sldMk cId="0" sldId="262"/>
        </pc:sldMkLst>
        <pc:spChg chg="mod">
          <ac:chgData name="Satre, Ashley" userId="ba076b41-bc49-4f3b-aee3-b81412751585" providerId="ADAL" clId="{BE533F71-5BD1-46A8-9D4C-2E54E18B681D}" dt="2024-01-10T19:52:44.621" v="18" actId="27636"/>
          <ac:spMkLst>
            <pc:docMk/>
            <pc:sldMk cId="0" sldId="262"/>
            <ac:spMk id="3" creationId="{00000000-0000-0000-0000-000000000000}"/>
          </ac:spMkLst>
        </pc:spChg>
      </pc:sldChg>
      <pc:sldChg chg="modSp mod">
        <pc:chgData name="Satre, Ashley" userId="ba076b41-bc49-4f3b-aee3-b81412751585" providerId="ADAL" clId="{BE533F71-5BD1-46A8-9D4C-2E54E18B681D}" dt="2024-01-10T19:52:44.633" v="21" actId="27636"/>
        <pc:sldMkLst>
          <pc:docMk/>
          <pc:sldMk cId="0" sldId="263"/>
        </pc:sldMkLst>
        <pc:spChg chg="mod">
          <ac:chgData name="Satre, Ashley" userId="ba076b41-bc49-4f3b-aee3-b81412751585" providerId="ADAL" clId="{BE533F71-5BD1-46A8-9D4C-2E54E18B681D}" dt="2024-01-10T19:52:44.633" v="21" actId="27636"/>
          <ac:spMkLst>
            <pc:docMk/>
            <pc:sldMk cId="0" sldId="263"/>
            <ac:spMk id="2" creationId="{00000000-0000-0000-0000-000000000000}"/>
          </ac:spMkLst>
        </pc:spChg>
      </pc:sldChg>
      <pc:sldChg chg="modSp mod">
        <pc:chgData name="Satre, Ashley" userId="ba076b41-bc49-4f3b-aee3-b81412751585" providerId="ADAL" clId="{BE533F71-5BD1-46A8-9D4C-2E54E18B681D}" dt="2024-01-10T19:52:44.645" v="24" actId="27636"/>
        <pc:sldMkLst>
          <pc:docMk/>
          <pc:sldMk cId="0" sldId="264"/>
        </pc:sldMkLst>
        <pc:spChg chg="mod">
          <ac:chgData name="Satre, Ashley" userId="ba076b41-bc49-4f3b-aee3-b81412751585" providerId="ADAL" clId="{BE533F71-5BD1-46A8-9D4C-2E54E18B681D}" dt="2024-01-10T19:52:44.645" v="24" actId="27636"/>
          <ac:spMkLst>
            <pc:docMk/>
            <pc:sldMk cId="0" sldId="264"/>
            <ac:spMk id="2" creationId="{00000000-0000-0000-0000-000000000000}"/>
          </ac:spMkLst>
        </pc:spChg>
      </pc:sldChg>
      <pc:sldChg chg="modSp mod">
        <pc:chgData name="Satre, Ashley" userId="ba076b41-bc49-4f3b-aee3-b81412751585" providerId="ADAL" clId="{BE533F71-5BD1-46A8-9D4C-2E54E18B681D}" dt="2024-01-10T19:52:44.657" v="28" actId="27636"/>
        <pc:sldMkLst>
          <pc:docMk/>
          <pc:sldMk cId="4072647533" sldId="283"/>
        </pc:sldMkLst>
        <pc:spChg chg="mod">
          <ac:chgData name="Satre, Ashley" userId="ba076b41-bc49-4f3b-aee3-b81412751585" providerId="ADAL" clId="{BE533F71-5BD1-46A8-9D4C-2E54E18B681D}" dt="2024-01-10T19:52:44.657" v="28" actId="27636"/>
          <ac:spMkLst>
            <pc:docMk/>
            <pc:sldMk cId="4072647533" sldId="283"/>
            <ac:spMk id="2" creationId="{00000000-0000-0000-0000-000000000000}"/>
          </ac:spMkLst>
        </pc:spChg>
      </pc:sldChg>
      <pc:sldChg chg="modSp mod">
        <pc:chgData name="Satre, Ashley" userId="ba076b41-bc49-4f3b-aee3-b81412751585" providerId="ADAL" clId="{BE533F71-5BD1-46A8-9D4C-2E54E18B681D}" dt="2024-01-10T19:52:44.576" v="8" actId="27636"/>
        <pc:sldMkLst>
          <pc:docMk/>
          <pc:sldMk cId="4180813729" sldId="1344"/>
        </pc:sldMkLst>
        <pc:spChg chg="mod">
          <ac:chgData name="Satre, Ashley" userId="ba076b41-bc49-4f3b-aee3-b81412751585" providerId="ADAL" clId="{BE533F71-5BD1-46A8-9D4C-2E54E18B681D}" dt="2024-01-10T19:52:44.576" v="8" actId="27636"/>
          <ac:spMkLst>
            <pc:docMk/>
            <pc:sldMk cId="4180813729" sldId="1344"/>
            <ac:spMk id="5" creationId="{167A2835-85A6-4A39-BEAF-6A4E723CE050}"/>
          </ac:spMkLst>
        </pc:spChg>
      </pc:sldChg>
      <pc:sldChg chg="modSp mod">
        <pc:chgData name="Satre, Ashley" userId="ba076b41-bc49-4f3b-aee3-b81412751585" providerId="ADAL" clId="{BE533F71-5BD1-46A8-9D4C-2E54E18B681D}" dt="2024-01-10T19:52:44.550" v="1" actId="27636"/>
        <pc:sldMkLst>
          <pc:docMk/>
          <pc:sldMk cId="1331989399" sldId="1369"/>
        </pc:sldMkLst>
        <pc:spChg chg="mod">
          <ac:chgData name="Satre, Ashley" userId="ba076b41-bc49-4f3b-aee3-b81412751585" providerId="ADAL" clId="{BE533F71-5BD1-46A8-9D4C-2E54E18B681D}" dt="2024-01-10T19:52:44.550" v="1" actId="27636"/>
          <ac:spMkLst>
            <pc:docMk/>
            <pc:sldMk cId="1331989399" sldId="1369"/>
            <ac:spMk id="5" creationId="{167A2835-85A6-4A39-BEAF-6A4E723CE050}"/>
          </ac:spMkLst>
        </pc:spChg>
      </pc:sldChg>
      <pc:sldChg chg="modSp mod">
        <pc:chgData name="Satre, Ashley" userId="ba076b41-bc49-4f3b-aee3-b81412751585" providerId="ADAL" clId="{BE533F71-5BD1-46A8-9D4C-2E54E18B681D}" dt="2024-01-10T19:52:44.578" v="9" actId="27636"/>
        <pc:sldMkLst>
          <pc:docMk/>
          <pc:sldMk cId="1077263358" sldId="1563"/>
        </pc:sldMkLst>
        <pc:spChg chg="mod">
          <ac:chgData name="Satre, Ashley" userId="ba076b41-bc49-4f3b-aee3-b81412751585" providerId="ADAL" clId="{BE533F71-5BD1-46A8-9D4C-2E54E18B681D}" dt="2024-01-10T19:52:44.578" v="9" actId="27636"/>
          <ac:spMkLst>
            <pc:docMk/>
            <pc:sldMk cId="1077263358" sldId="1563"/>
            <ac:spMk id="5" creationId="{167A2835-85A6-4A39-BEAF-6A4E723CE050}"/>
          </ac:spMkLst>
        </pc:spChg>
      </pc:sldChg>
      <pc:sldChg chg="modSp mod">
        <pc:chgData name="Satre, Ashley" userId="ba076b41-bc49-4f3b-aee3-b81412751585" providerId="ADAL" clId="{BE533F71-5BD1-46A8-9D4C-2E54E18B681D}" dt="2024-01-10T19:52:44.555" v="3" actId="27636"/>
        <pc:sldMkLst>
          <pc:docMk/>
          <pc:sldMk cId="3924430333" sldId="1579"/>
        </pc:sldMkLst>
        <pc:spChg chg="mod">
          <ac:chgData name="Satre, Ashley" userId="ba076b41-bc49-4f3b-aee3-b81412751585" providerId="ADAL" clId="{BE533F71-5BD1-46A8-9D4C-2E54E18B681D}" dt="2024-01-10T19:52:44.555" v="3" actId="27636"/>
          <ac:spMkLst>
            <pc:docMk/>
            <pc:sldMk cId="3924430333" sldId="1579"/>
            <ac:spMk id="5" creationId="{167A2835-85A6-4A39-BEAF-6A4E723CE050}"/>
          </ac:spMkLst>
        </pc:spChg>
      </pc:sldChg>
      <pc:sldChg chg="modSp mod">
        <pc:chgData name="Satre, Ashley" userId="ba076b41-bc49-4f3b-aee3-b81412751585" providerId="ADAL" clId="{BE533F71-5BD1-46A8-9D4C-2E54E18B681D}" dt="2024-01-10T19:52:44.558" v="4" actId="27636"/>
        <pc:sldMkLst>
          <pc:docMk/>
          <pc:sldMk cId="1067242582" sldId="1580"/>
        </pc:sldMkLst>
        <pc:spChg chg="mod">
          <ac:chgData name="Satre, Ashley" userId="ba076b41-bc49-4f3b-aee3-b81412751585" providerId="ADAL" clId="{BE533F71-5BD1-46A8-9D4C-2E54E18B681D}" dt="2024-01-10T19:52:44.558" v="4" actId="27636"/>
          <ac:spMkLst>
            <pc:docMk/>
            <pc:sldMk cId="1067242582" sldId="1580"/>
            <ac:spMk id="5" creationId="{167A2835-85A6-4A39-BEAF-6A4E723CE050}"/>
          </ac:spMkLst>
        </pc:spChg>
      </pc:sldChg>
      <pc:sldChg chg="modSp mod">
        <pc:chgData name="Satre, Ashley" userId="ba076b41-bc49-4f3b-aee3-b81412751585" providerId="ADAL" clId="{BE533F71-5BD1-46A8-9D4C-2E54E18B681D}" dt="2024-01-10T19:52:44.561" v="5" actId="27636"/>
        <pc:sldMkLst>
          <pc:docMk/>
          <pc:sldMk cId="3389744196" sldId="1581"/>
        </pc:sldMkLst>
        <pc:spChg chg="mod">
          <ac:chgData name="Satre, Ashley" userId="ba076b41-bc49-4f3b-aee3-b81412751585" providerId="ADAL" clId="{BE533F71-5BD1-46A8-9D4C-2E54E18B681D}" dt="2024-01-10T19:52:44.561" v="5" actId="27636"/>
          <ac:spMkLst>
            <pc:docMk/>
            <pc:sldMk cId="3389744196" sldId="1581"/>
            <ac:spMk id="5" creationId="{167A2835-85A6-4A39-BEAF-6A4E723CE050}"/>
          </ac:spMkLst>
        </pc:spChg>
      </pc:sldChg>
      <pc:sldChg chg="modSp mod">
        <pc:chgData name="Satre, Ashley" userId="ba076b41-bc49-4f3b-aee3-b81412751585" providerId="ADAL" clId="{BE533F71-5BD1-46A8-9D4C-2E54E18B681D}" dt="2024-01-10T19:52:44.553" v="2" actId="27636"/>
        <pc:sldMkLst>
          <pc:docMk/>
          <pc:sldMk cId="738905569" sldId="1582"/>
        </pc:sldMkLst>
        <pc:spChg chg="mod">
          <ac:chgData name="Satre, Ashley" userId="ba076b41-bc49-4f3b-aee3-b81412751585" providerId="ADAL" clId="{BE533F71-5BD1-46A8-9D4C-2E54E18B681D}" dt="2024-01-10T19:52:44.553" v="2" actId="27636"/>
          <ac:spMkLst>
            <pc:docMk/>
            <pc:sldMk cId="738905569" sldId="1582"/>
            <ac:spMk id="5" creationId="{167A2835-85A6-4A39-BEAF-6A4E723CE050}"/>
          </ac:spMkLst>
        </pc:spChg>
      </pc:sldChg>
      <pc:sldChg chg="modSp mod">
        <pc:chgData name="Satre, Ashley" userId="ba076b41-bc49-4f3b-aee3-b81412751585" providerId="ADAL" clId="{BE533F71-5BD1-46A8-9D4C-2E54E18B681D}" dt="2024-01-10T19:52:44.582" v="10" actId="27636"/>
        <pc:sldMkLst>
          <pc:docMk/>
          <pc:sldMk cId="1291107057" sldId="1583"/>
        </pc:sldMkLst>
        <pc:spChg chg="mod">
          <ac:chgData name="Satre, Ashley" userId="ba076b41-bc49-4f3b-aee3-b81412751585" providerId="ADAL" clId="{BE533F71-5BD1-46A8-9D4C-2E54E18B681D}" dt="2024-01-10T19:52:44.582" v="10" actId="27636"/>
          <ac:spMkLst>
            <pc:docMk/>
            <pc:sldMk cId="1291107057" sldId="1583"/>
            <ac:spMk id="5" creationId="{167A2835-85A6-4A39-BEAF-6A4E723CE050}"/>
          </ac:spMkLst>
        </pc:spChg>
      </pc:sldChg>
      <pc:sldChg chg="modSp mod">
        <pc:chgData name="Satre, Ashley" userId="ba076b41-bc49-4f3b-aee3-b81412751585" providerId="ADAL" clId="{BE533F71-5BD1-46A8-9D4C-2E54E18B681D}" dt="2024-01-10T19:52:44.593" v="12" actId="27636"/>
        <pc:sldMkLst>
          <pc:docMk/>
          <pc:sldMk cId="3414921626" sldId="1586"/>
        </pc:sldMkLst>
        <pc:spChg chg="mod">
          <ac:chgData name="Satre, Ashley" userId="ba076b41-bc49-4f3b-aee3-b81412751585" providerId="ADAL" clId="{BE533F71-5BD1-46A8-9D4C-2E54E18B681D}" dt="2024-01-10T19:52:44.593" v="12" actId="27636"/>
          <ac:spMkLst>
            <pc:docMk/>
            <pc:sldMk cId="3414921626" sldId="1586"/>
            <ac:spMk id="2" creationId="{00000000-0000-0000-0000-000000000000}"/>
          </ac:spMkLst>
        </pc:spChg>
      </pc:sldChg>
      <pc:sldChg chg="modSp mod">
        <pc:chgData name="Satre, Ashley" userId="ba076b41-bc49-4f3b-aee3-b81412751585" providerId="ADAL" clId="{BE533F71-5BD1-46A8-9D4C-2E54E18B681D}" dt="2024-01-10T19:52:44.605" v="14" actId="27636"/>
        <pc:sldMkLst>
          <pc:docMk/>
          <pc:sldMk cId="2045283476" sldId="1588"/>
        </pc:sldMkLst>
        <pc:spChg chg="mod">
          <ac:chgData name="Satre, Ashley" userId="ba076b41-bc49-4f3b-aee3-b81412751585" providerId="ADAL" clId="{BE533F71-5BD1-46A8-9D4C-2E54E18B681D}" dt="2024-01-10T19:52:44.605" v="14" actId="27636"/>
          <ac:spMkLst>
            <pc:docMk/>
            <pc:sldMk cId="2045283476" sldId="1588"/>
            <ac:spMk id="3" creationId="{00000000-0000-0000-0000-000000000000}"/>
          </ac:spMkLst>
        </pc:spChg>
      </pc:sldChg>
      <pc:sldChg chg="modSp mod">
        <pc:chgData name="Satre, Ashley" userId="ba076b41-bc49-4f3b-aee3-b81412751585" providerId="ADAL" clId="{BE533F71-5BD1-46A8-9D4C-2E54E18B681D}" dt="2024-01-10T19:52:44.610" v="15" actId="27636"/>
        <pc:sldMkLst>
          <pc:docMk/>
          <pc:sldMk cId="3438895439" sldId="1589"/>
        </pc:sldMkLst>
        <pc:spChg chg="mod">
          <ac:chgData name="Satre, Ashley" userId="ba076b41-bc49-4f3b-aee3-b81412751585" providerId="ADAL" clId="{BE533F71-5BD1-46A8-9D4C-2E54E18B681D}" dt="2024-01-10T19:52:44.610" v="15" actId="27636"/>
          <ac:spMkLst>
            <pc:docMk/>
            <pc:sldMk cId="3438895439" sldId="1589"/>
            <ac:spMk id="3" creationId="{00000000-0000-0000-0000-000000000000}"/>
          </ac:spMkLst>
        </pc:spChg>
      </pc:sldChg>
      <pc:sldChg chg="modSp mod">
        <pc:chgData name="Satre, Ashley" userId="ba076b41-bc49-4f3b-aee3-b81412751585" providerId="ADAL" clId="{BE533F71-5BD1-46A8-9D4C-2E54E18B681D}" dt="2024-01-10T19:52:44.617" v="17" actId="27636"/>
        <pc:sldMkLst>
          <pc:docMk/>
          <pc:sldMk cId="507917688" sldId="1590"/>
        </pc:sldMkLst>
        <pc:spChg chg="mod">
          <ac:chgData name="Satre, Ashley" userId="ba076b41-bc49-4f3b-aee3-b81412751585" providerId="ADAL" clId="{BE533F71-5BD1-46A8-9D4C-2E54E18B681D}" dt="2024-01-10T19:52:44.617" v="17" actId="27636"/>
          <ac:spMkLst>
            <pc:docMk/>
            <pc:sldMk cId="507917688" sldId="1590"/>
            <ac:spMk id="2" creationId="{00000000-0000-0000-0000-000000000000}"/>
          </ac:spMkLst>
        </pc:spChg>
      </pc:sldChg>
      <pc:sldChg chg="modSp mod">
        <pc:chgData name="Satre, Ashley" userId="ba076b41-bc49-4f3b-aee3-b81412751585" providerId="ADAL" clId="{BE533F71-5BD1-46A8-9D4C-2E54E18B681D}" dt="2024-01-10T19:52:44.627" v="20" actId="27636"/>
        <pc:sldMkLst>
          <pc:docMk/>
          <pc:sldMk cId="2349313043" sldId="1591"/>
        </pc:sldMkLst>
        <pc:spChg chg="mod">
          <ac:chgData name="Satre, Ashley" userId="ba076b41-bc49-4f3b-aee3-b81412751585" providerId="ADAL" clId="{BE533F71-5BD1-46A8-9D4C-2E54E18B681D}" dt="2024-01-10T19:52:44.627" v="20" actId="27636"/>
          <ac:spMkLst>
            <pc:docMk/>
            <pc:sldMk cId="2349313043" sldId="1591"/>
            <ac:spMk id="2" creationId="{00000000-0000-0000-0000-000000000000}"/>
          </ac:spMkLst>
        </pc:spChg>
      </pc:sldChg>
      <pc:sldChg chg="modSp mod">
        <pc:chgData name="Satre, Ashley" userId="ba076b41-bc49-4f3b-aee3-b81412751585" providerId="ADAL" clId="{BE533F71-5BD1-46A8-9D4C-2E54E18B681D}" dt="2024-01-10T19:52:44.639" v="23" actId="27636"/>
        <pc:sldMkLst>
          <pc:docMk/>
          <pc:sldMk cId="1548742714" sldId="1592"/>
        </pc:sldMkLst>
        <pc:spChg chg="mod">
          <ac:chgData name="Satre, Ashley" userId="ba076b41-bc49-4f3b-aee3-b81412751585" providerId="ADAL" clId="{BE533F71-5BD1-46A8-9D4C-2E54E18B681D}" dt="2024-01-10T19:52:44.639" v="23" actId="27636"/>
          <ac:spMkLst>
            <pc:docMk/>
            <pc:sldMk cId="1548742714" sldId="1592"/>
            <ac:spMk id="2" creationId="{00000000-0000-0000-0000-000000000000}"/>
          </ac:spMkLst>
        </pc:spChg>
      </pc:sldChg>
      <pc:sldChg chg="modSp mod">
        <pc:chgData name="Satre, Ashley" userId="ba076b41-bc49-4f3b-aee3-b81412751585" providerId="ADAL" clId="{BE533F71-5BD1-46A8-9D4C-2E54E18B681D}" dt="2024-01-10T19:52:44.648" v="25" actId="27636"/>
        <pc:sldMkLst>
          <pc:docMk/>
          <pc:sldMk cId="425378938" sldId="1593"/>
        </pc:sldMkLst>
        <pc:spChg chg="mod">
          <ac:chgData name="Satre, Ashley" userId="ba076b41-bc49-4f3b-aee3-b81412751585" providerId="ADAL" clId="{BE533F71-5BD1-46A8-9D4C-2E54E18B681D}" dt="2024-01-10T19:52:44.648" v="25" actId="27636"/>
          <ac:spMkLst>
            <pc:docMk/>
            <pc:sldMk cId="425378938" sldId="1593"/>
            <ac:spMk id="2" creationId="{00000000-0000-0000-0000-000000000000}"/>
          </ac:spMkLst>
        </pc:spChg>
      </pc:sldChg>
      <pc:sldChg chg="modSp mod">
        <pc:chgData name="Satre, Ashley" userId="ba076b41-bc49-4f3b-aee3-b81412751585" providerId="ADAL" clId="{BE533F71-5BD1-46A8-9D4C-2E54E18B681D}" dt="2024-01-10T19:52:44.651" v="26" actId="27636"/>
        <pc:sldMkLst>
          <pc:docMk/>
          <pc:sldMk cId="596409863" sldId="1594"/>
        </pc:sldMkLst>
        <pc:spChg chg="mod">
          <ac:chgData name="Satre, Ashley" userId="ba076b41-bc49-4f3b-aee3-b81412751585" providerId="ADAL" clId="{BE533F71-5BD1-46A8-9D4C-2E54E18B681D}" dt="2024-01-10T19:52:44.651" v="26" actId="27636"/>
          <ac:spMkLst>
            <pc:docMk/>
            <pc:sldMk cId="596409863" sldId="1594"/>
            <ac:spMk id="2" creationId="{00000000-0000-0000-0000-000000000000}"/>
          </ac:spMkLst>
        </pc:spChg>
      </pc:sldChg>
      <pc:sldChg chg="modSp mod">
        <pc:chgData name="Satre, Ashley" userId="ba076b41-bc49-4f3b-aee3-b81412751585" providerId="ADAL" clId="{BE533F71-5BD1-46A8-9D4C-2E54E18B681D}" dt="2024-01-10T19:52:44.654" v="27" actId="27636"/>
        <pc:sldMkLst>
          <pc:docMk/>
          <pc:sldMk cId="0" sldId="1772"/>
        </pc:sldMkLst>
        <pc:spChg chg="mod">
          <ac:chgData name="Satre, Ashley" userId="ba076b41-bc49-4f3b-aee3-b81412751585" providerId="ADAL" clId="{BE533F71-5BD1-46A8-9D4C-2E54E18B681D}" dt="2024-01-10T19:52:44.654" v="27" actId="27636"/>
          <ac:spMkLst>
            <pc:docMk/>
            <pc:sldMk cId="0" sldId="1772"/>
            <ac:spMk id="2" creationId="{00000000-0000-0000-0000-000000000000}"/>
          </ac:spMkLst>
        </pc:spChg>
      </pc:sldChg>
      <pc:sldChg chg="modSp mod">
        <pc:chgData name="Satre, Ashley" userId="ba076b41-bc49-4f3b-aee3-b81412751585" providerId="ADAL" clId="{BE533F71-5BD1-46A8-9D4C-2E54E18B681D}" dt="2024-01-10T19:52:44.590" v="11" actId="27636"/>
        <pc:sldMkLst>
          <pc:docMk/>
          <pc:sldMk cId="2856833039" sldId="1773"/>
        </pc:sldMkLst>
        <pc:spChg chg="mod">
          <ac:chgData name="Satre, Ashley" userId="ba076b41-bc49-4f3b-aee3-b81412751585" providerId="ADAL" clId="{BE533F71-5BD1-46A8-9D4C-2E54E18B681D}" dt="2024-01-10T19:52:44.590" v="11" actId="27636"/>
          <ac:spMkLst>
            <pc:docMk/>
            <pc:sldMk cId="2856833039" sldId="1773"/>
            <ac:spMk id="2" creationId="{00000000-0000-0000-0000-000000000000}"/>
          </ac:spMkLst>
        </pc:spChg>
      </pc:sldChg>
      <pc:sldChg chg="modSp mod">
        <pc:chgData name="Satre, Ashley" userId="ba076b41-bc49-4f3b-aee3-b81412751585" providerId="ADAL" clId="{BE533F71-5BD1-46A8-9D4C-2E54E18B681D}" dt="2024-01-10T19:52:44.596" v="13" actId="27636"/>
        <pc:sldMkLst>
          <pc:docMk/>
          <pc:sldMk cId="3147871331" sldId="1870"/>
        </pc:sldMkLst>
        <pc:spChg chg="mod">
          <ac:chgData name="Satre, Ashley" userId="ba076b41-bc49-4f3b-aee3-b81412751585" providerId="ADAL" clId="{BE533F71-5BD1-46A8-9D4C-2E54E18B681D}" dt="2024-01-10T19:52:44.596" v="13" actId="27636"/>
          <ac:spMkLst>
            <pc:docMk/>
            <pc:sldMk cId="3147871331" sldId="1870"/>
            <ac:spMk id="2" creationId="{00000000-0000-0000-0000-000000000000}"/>
          </ac:spMkLst>
        </pc:spChg>
      </pc:sldChg>
      <pc:sldChg chg="modSp mod">
        <pc:chgData name="Satre, Ashley" userId="ba076b41-bc49-4f3b-aee3-b81412751585" providerId="ADAL" clId="{BE533F71-5BD1-46A8-9D4C-2E54E18B681D}" dt="2024-01-10T19:52:44.614" v="16" actId="27636"/>
        <pc:sldMkLst>
          <pc:docMk/>
          <pc:sldMk cId="945588433" sldId="1872"/>
        </pc:sldMkLst>
        <pc:spChg chg="mod">
          <ac:chgData name="Satre, Ashley" userId="ba076b41-bc49-4f3b-aee3-b81412751585" providerId="ADAL" clId="{BE533F71-5BD1-46A8-9D4C-2E54E18B681D}" dt="2024-01-10T19:52:44.614" v="16" actId="27636"/>
          <ac:spMkLst>
            <pc:docMk/>
            <pc:sldMk cId="945588433" sldId="1872"/>
            <ac:spMk id="2" creationId="{536DF33A-C89C-490A-9727-19F8042BFE09}"/>
          </ac:spMkLst>
        </pc:spChg>
      </pc:sldChg>
      <pc:sldChg chg="modSp mod">
        <pc:chgData name="Satre, Ashley" userId="ba076b41-bc49-4f3b-aee3-b81412751585" providerId="ADAL" clId="{BE533F71-5BD1-46A8-9D4C-2E54E18B681D}" dt="2024-01-10T19:52:44.624" v="19" actId="27636"/>
        <pc:sldMkLst>
          <pc:docMk/>
          <pc:sldMk cId="3511895669" sldId="1874"/>
        </pc:sldMkLst>
        <pc:spChg chg="mod">
          <ac:chgData name="Satre, Ashley" userId="ba076b41-bc49-4f3b-aee3-b81412751585" providerId="ADAL" clId="{BE533F71-5BD1-46A8-9D4C-2E54E18B681D}" dt="2024-01-10T19:52:44.624" v="19" actId="27636"/>
          <ac:spMkLst>
            <pc:docMk/>
            <pc:sldMk cId="3511895669" sldId="1874"/>
            <ac:spMk id="2" creationId="{536DF33A-C89C-490A-9727-19F8042BFE09}"/>
          </ac:spMkLst>
        </pc:spChg>
      </pc:sldChg>
      <pc:sldChg chg="modSp mod">
        <pc:chgData name="Satre, Ashley" userId="ba076b41-bc49-4f3b-aee3-b81412751585" providerId="ADAL" clId="{BE533F71-5BD1-46A8-9D4C-2E54E18B681D}" dt="2024-01-10T19:52:44.636" v="22" actId="27636"/>
        <pc:sldMkLst>
          <pc:docMk/>
          <pc:sldMk cId="33554263" sldId="1876"/>
        </pc:sldMkLst>
        <pc:spChg chg="mod">
          <ac:chgData name="Satre, Ashley" userId="ba076b41-bc49-4f3b-aee3-b81412751585" providerId="ADAL" clId="{BE533F71-5BD1-46A8-9D4C-2E54E18B681D}" dt="2024-01-10T19:52:44.636" v="22" actId="27636"/>
          <ac:spMkLst>
            <pc:docMk/>
            <pc:sldMk cId="33554263" sldId="1876"/>
            <ac:spMk id="2" creationId="{536DF33A-C89C-490A-9727-19F8042BFE09}"/>
          </ac:spMkLst>
        </pc:spChg>
      </pc:sldChg>
    </pc:docChg>
  </pc:docChgLst>
  <pc:docChgLst>
    <pc:chgData name="Thibodeau, Karlie L" userId="59c39737-fcb7-4b84-8569-73f6f7f64820" providerId="ADAL" clId="{D653399B-6BDD-4B50-9A8C-E5DEA34E2B4C}"/>
    <pc:docChg chg="undo custSel addSld delSld modSld sldOrd modNotesMaster modHandout">
      <pc:chgData name="Thibodeau, Karlie L" userId="59c39737-fcb7-4b84-8569-73f6f7f64820" providerId="ADAL" clId="{D653399B-6BDD-4B50-9A8C-E5DEA34E2B4C}" dt="2024-01-10T16:32:01.405" v="358"/>
      <pc:docMkLst>
        <pc:docMk/>
      </pc:docMkLst>
      <pc:sldChg chg="modSp add mod">
        <pc:chgData name="Thibodeau, Karlie L" userId="59c39737-fcb7-4b84-8569-73f6f7f64820" providerId="ADAL" clId="{D653399B-6BDD-4B50-9A8C-E5DEA34E2B4C}" dt="2024-01-10T15:21:07.636" v="170" actId="14100"/>
        <pc:sldMkLst>
          <pc:docMk/>
          <pc:sldMk cId="1843896895" sldId="1199"/>
        </pc:sldMkLst>
        <pc:spChg chg="mod">
          <ac:chgData name="Thibodeau, Karlie L" userId="59c39737-fcb7-4b84-8569-73f6f7f64820" providerId="ADAL" clId="{D653399B-6BDD-4B50-9A8C-E5DEA34E2B4C}" dt="2024-01-10T15:19:13.461" v="41" actId="255"/>
          <ac:spMkLst>
            <pc:docMk/>
            <pc:sldMk cId="1843896895" sldId="1199"/>
            <ac:spMk id="2" creationId="{00000000-0000-0000-0000-000000000000}"/>
          </ac:spMkLst>
        </pc:spChg>
        <pc:spChg chg="mod">
          <ac:chgData name="Thibodeau, Karlie L" userId="59c39737-fcb7-4b84-8569-73f6f7f64820" providerId="ADAL" clId="{D653399B-6BDD-4B50-9A8C-E5DEA34E2B4C}" dt="2024-01-10T15:21:07.636" v="170" actId="14100"/>
          <ac:spMkLst>
            <pc:docMk/>
            <pc:sldMk cId="1843896895" sldId="1199"/>
            <ac:spMk id="3" creationId="{00000000-0000-0000-0000-000000000000}"/>
          </ac:spMkLst>
        </pc:spChg>
      </pc:sldChg>
      <pc:sldChg chg="del ord">
        <pc:chgData name="Thibodeau, Karlie L" userId="59c39737-fcb7-4b84-8569-73f6f7f64820" providerId="ADAL" clId="{D653399B-6BDD-4B50-9A8C-E5DEA34E2B4C}" dt="2024-01-10T16:29:45.083" v="357" actId="2696"/>
        <pc:sldMkLst>
          <pc:docMk/>
          <pc:sldMk cId="2157395270" sldId="1532"/>
        </pc:sldMkLst>
      </pc:sldChg>
      <pc:sldChg chg="addSp modSp del mod modTransition">
        <pc:chgData name="Thibodeau, Karlie L" userId="59c39737-fcb7-4b84-8569-73f6f7f64820" providerId="ADAL" clId="{D653399B-6BDD-4B50-9A8C-E5DEA34E2B4C}" dt="2024-01-10T16:23:48.174" v="335" actId="2696"/>
        <pc:sldMkLst>
          <pc:docMk/>
          <pc:sldMk cId="1683750751" sldId="1600"/>
        </pc:sldMkLst>
        <pc:spChg chg="add mod">
          <ac:chgData name="Thibodeau, Karlie L" userId="59c39737-fcb7-4b84-8569-73f6f7f64820" providerId="ADAL" clId="{D653399B-6BDD-4B50-9A8C-E5DEA34E2B4C}" dt="2024-01-10T15:15:23.569" v="35" actId="1076"/>
          <ac:spMkLst>
            <pc:docMk/>
            <pc:sldMk cId="1683750751" sldId="1600"/>
            <ac:spMk id="3" creationId="{348C280A-AC43-DBAA-A99B-C609A0D575E5}"/>
          </ac:spMkLst>
        </pc:spChg>
        <pc:picChg chg="mod">
          <ac:chgData name="Thibodeau, Karlie L" userId="59c39737-fcb7-4b84-8569-73f6f7f64820" providerId="ADAL" clId="{D653399B-6BDD-4B50-9A8C-E5DEA34E2B4C}" dt="2024-01-10T15:14:58.508" v="30" actId="1076"/>
          <ac:picMkLst>
            <pc:docMk/>
            <pc:sldMk cId="1683750751" sldId="1600"/>
            <ac:picMk id="4" creationId="{9ACF2D70-90AA-4A95-B9E7-AB5731BA1445}"/>
          </ac:picMkLst>
        </pc:picChg>
      </pc:sldChg>
      <pc:sldChg chg="delSp del mod ord modTransition">
        <pc:chgData name="Thibodeau, Karlie L" userId="59c39737-fcb7-4b84-8569-73f6f7f64820" providerId="ADAL" clId="{D653399B-6BDD-4B50-9A8C-E5DEA34E2B4C}" dt="2024-01-10T15:49:41.820" v="268" actId="2696"/>
        <pc:sldMkLst>
          <pc:docMk/>
          <pc:sldMk cId="1696757129" sldId="1766"/>
        </pc:sldMkLst>
        <pc:spChg chg="del">
          <ac:chgData name="Thibodeau, Karlie L" userId="59c39737-fcb7-4b84-8569-73f6f7f64820" providerId="ADAL" clId="{D653399B-6BDD-4B50-9A8C-E5DEA34E2B4C}" dt="2024-01-10T15:34:40.687" v="207" actId="21"/>
          <ac:spMkLst>
            <pc:docMk/>
            <pc:sldMk cId="1696757129" sldId="1766"/>
            <ac:spMk id="6" creationId="{2613E1A7-66F0-41B2-B6D6-8AFB10F9A1E1}"/>
          </ac:spMkLst>
        </pc:spChg>
      </pc:sldChg>
      <pc:sldChg chg="delSp del mod ord modTransition">
        <pc:chgData name="Thibodeau, Karlie L" userId="59c39737-fcb7-4b84-8569-73f6f7f64820" providerId="ADAL" clId="{D653399B-6BDD-4B50-9A8C-E5DEA34E2B4C}" dt="2024-01-10T15:44:11.705" v="237" actId="2696"/>
        <pc:sldMkLst>
          <pc:docMk/>
          <pc:sldMk cId="3682695326" sldId="1869"/>
        </pc:sldMkLst>
        <pc:spChg chg="del">
          <ac:chgData name="Thibodeau, Karlie L" userId="59c39737-fcb7-4b84-8569-73f6f7f64820" providerId="ADAL" clId="{D653399B-6BDD-4B50-9A8C-E5DEA34E2B4C}" dt="2024-01-10T15:33:24.002" v="206" actId="21"/>
          <ac:spMkLst>
            <pc:docMk/>
            <pc:sldMk cId="3682695326" sldId="1869"/>
            <ac:spMk id="7" creationId="{6D4439DF-4216-4C3D-821B-ECFAB03A8BD2}"/>
          </ac:spMkLst>
        </pc:spChg>
      </pc:sldChg>
      <pc:sldChg chg="del ord modTransition">
        <pc:chgData name="Thibodeau, Karlie L" userId="59c39737-fcb7-4b84-8569-73f6f7f64820" providerId="ADAL" clId="{D653399B-6BDD-4B50-9A8C-E5DEA34E2B4C}" dt="2024-01-10T16:19:59.626" v="308" actId="2696"/>
        <pc:sldMkLst>
          <pc:docMk/>
          <pc:sldMk cId="4068585808" sldId="1953"/>
        </pc:sldMkLst>
      </pc:sldChg>
      <pc:sldChg chg="modTransition">
        <pc:chgData name="Thibodeau, Karlie L" userId="59c39737-fcb7-4b84-8569-73f6f7f64820" providerId="ADAL" clId="{D653399B-6BDD-4B50-9A8C-E5DEA34E2B4C}" dt="2024-01-10T16:24:12.359" v="336"/>
        <pc:sldMkLst>
          <pc:docMk/>
          <pc:sldMk cId="2145063947" sldId="1963"/>
        </pc:sldMkLst>
      </pc:sldChg>
      <pc:sldChg chg="addSp delSp modSp new mod modTransition">
        <pc:chgData name="Thibodeau, Karlie L" userId="59c39737-fcb7-4b84-8569-73f6f7f64820" providerId="ADAL" clId="{D653399B-6BDD-4B50-9A8C-E5DEA34E2B4C}" dt="2024-01-10T15:43:16.918" v="235" actId="167"/>
        <pc:sldMkLst>
          <pc:docMk/>
          <pc:sldMk cId="170669871" sldId="1969"/>
        </pc:sldMkLst>
        <pc:spChg chg="add mod">
          <ac:chgData name="Thibodeau, Karlie L" userId="59c39737-fcb7-4b84-8569-73f6f7f64820" providerId="ADAL" clId="{D653399B-6BDD-4B50-9A8C-E5DEA34E2B4C}" dt="2024-01-10T15:25:59.441" v="200" actId="207"/>
          <ac:spMkLst>
            <pc:docMk/>
            <pc:sldMk cId="170669871" sldId="1969"/>
            <ac:spMk id="2" creationId="{482A2966-A9B9-4BBE-878D-71AAFD8F4DE9}"/>
          </ac:spMkLst>
        </pc:spChg>
        <pc:spChg chg="add mod ord">
          <ac:chgData name="Thibodeau, Karlie L" userId="59c39737-fcb7-4b84-8569-73f6f7f64820" providerId="ADAL" clId="{D653399B-6BDD-4B50-9A8C-E5DEA34E2B4C}" dt="2024-01-10T15:43:16.918" v="235" actId="167"/>
          <ac:spMkLst>
            <pc:docMk/>
            <pc:sldMk cId="170669871" sldId="1969"/>
            <ac:spMk id="8" creationId="{62FE7F92-CA4C-7248-64BF-89E8071198A2}"/>
          </ac:spMkLst>
        </pc:spChg>
        <pc:picChg chg="add del mod">
          <ac:chgData name="Thibodeau, Karlie L" userId="59c39737-fcb7-4b84-8569-73f6f7f64820" providerId="ADAL" clId="{D653399B-6BDD-4B50-9A8C-E5DEA34E2B4C}" dt="2024-01-10T15:25:21.987" v="189" actId="478"/>
          <ac:picMkLst>
            <pc:docMk/>
            <pc:sldMk cId="170669871" sldId="1969"/>
            <ac:picMk id="4" creationId="{40BCE8C3-B0C4-2CCD-80E5-FCCAD853A575}"/>
          </ac:picMkLst>
        </pc:picChg>
        <pc:picChg chg="add mod ord">
          <ac:chgData name="Thibodeau, Karlie L" userId="59c39737-fcb7-4b84-8569-73f6f7f64820" providerId="ADAL" clId="{D653399B-6BDD-4B50-9A8C-E5DEA34E2B4C}" dt="2024-01-10T15:43:11.009" v="233" actId="167"/>
          <ac:picMkLst>
            <pc:docMk/>
            <pc:sldMk cId="170669871" sldId="1969"/>
            <ac:picMk id="6" creationId="{C50CDEC7-22A6-E772-35ED-2FC427FFA6F9}"/>
          </ac:picMkLst>
        </pc:picChg>
        <pc:picChg chg="add mod ord">
          <ac:chgData name="Thibodeau, Karlie L" userId="59c39737-fcb7-4b84-8569-73f6f7f64820" providerId="ADAL" clId="{D653399B-6BDD-4B50-9A8C-E5DEA34E2B4C}" dt="2024-01-10T15:43:12.734" v="234" actId="167"/>
          <ac:picMkLst>
            <pc:docMk/>
            <pc:sldMk cId="170669871" sldId="1969"/>
            <ac:picMk id="7" creationId="{5D8C80E0-BDC0-FD85-C0AC-C3E68C004FA3}"/>
          </ac:picMkLst>
        </pc:picChg>
      </pc:sldChg>
      <pc:sldChg chg="addSp modSp add mod modTransition">
        <pc:chgData name="Thibodeau, Karlie L" userId="59c39737-fcb7-4b84-8569-73f6f7f64820" providerId="ADAL" clId="{D653399B-6BDD-4B50-9A8C-E5DEA34E2B4C}" dt="2024-01-10T15:48:19.392" v="261" actId="167"/>
        <pc:sldMkLst>
          <pc:docMk/>
          <pc:sldMk cId="1001936944" sldId="1970"/>
        </pc:sldMkLst>
        <pc:spChg chg="mod">
          <ac:chgData name="Thibodeau, Karlie L" userId="59c39737-fcb7-4b84-8569-73f6f7f64820" providerId="ADAL" clId="{D653399B-6BDD-4B50-9A8C-E5DEA34E2B4C}" dt="2024-01-10T15:39:26.454" v="216" actId="1076"/>
          <ac:spMkLst>
            <pc:docMk/>
            <pc:sldMk cId="1001936944" sldId="1970"/>
            <ac:spMk id="2" creationId="{482A2966-A9B9-4BBE-878D-71AAFD8F4DE9}"/>
          </ac:spMkLst>
        </pc:spChg>
        <pc:spChg chg="add mod">
          <ac:chgData name="Thibodeau, Karlie L" userId="59c39737-fcb7-4b84-8569-73f6f7f64820" providerId="ADAL" clId="{D653399B-6BDD-4B50-9A8C-E5DEA34E2B4C}" dt="2024-01-10T15:39:41.873" v="218" actId="207"/>
          <ac:spMkLst>
            <pc:docMk/>
            <pc:sldMk cId="1001936944" sldId="1970"/>
            <ac:spMk id="4" creationId="{DF840875-1540-A847-7716-81C473695F8C}"/>
          </ac:spMkLst>
        </pc:spChg>
        <pc:spChg chg="add mod ord">
          <ac:chgData name="Thibodeau, Karlie L" userId="59c39737-fcb7-4b84-8569-73f6f7f64820" providerId="ADAL" clId="{D653399B-6BDD-4B50-9A8C-E5DEA34E2B4C}" dt="2024-01-10T15:48:17.333" v="260" actId="167"/>
          <ac:spMkLst>
            <pc:docMk/>
            <pc:sldMk cId="1001936944" sldId="1970"/>
            <ac:spMk id="7" creationId="{875EECC4-72A7-C1FB-2351-64C40BAD84C4}"/>
          </ac:spMkLst>
        </pc:spChg>
        <pc:picChg chg="add mod">
          <ac:chgData name="Thibodeau, Karlie L" userId="59c39737-fcb7-4b84-8569-73f6f7f64820" providerId="ADAL" clId="{D653399B-6BDD-4B50-9A8C-E5DEA34E2B4C}" dt="2024-01-10T15:39:13.547" v="214" actId="1076"/>
          <ac:picMkLst>
            <pc:docMk/>
            <pc:sldMk cId="1001936944" sldId="1970"/>
            <ac:picMk id="3" creationId="{EAC32720-3543-668E-D36B-15FA8124F456}"/>
          </ac:picMkLst>
        </pc:picChg>
        <pc:picChg chg="add mod ord">
          <ac:chgData name="Thibodeau, Karlie L" userId="59c39737-fcb7-4b84-8569-73f6f7f64820" providerId="ADAL" clId="{D653399B-6BDD-4B50-9A8C-E5DEA34E2B4C}" dt="2024-01-10T15:48:19.392" v="261" actId="167"/>
          <ac:picMkLst>
            <pc:docMk/>
            <pc:sldMk cId="1001936944" sldId="1970"/>
            <ac:picMk id="5" creationId="{F6A406DF-8B2E-EB17-F3C6-D0CB12710750}"/>
          </ac:picMkLst>
        </pc:picChg>
        <pc:picChg chg="mod ord">
          <ac:chgData name="Thibodeau, Karlie L" userId="59c39737-fcb7-4b84-8569-73f6f7f64820" providerId="ADAL" clId="{D653399B-6BDD-4B50-9A8C-E5DEA34E2B4C}" dt="2024-01-10T15:48:13.177" v="259" actId="167"/>
          <ac:picMkLst>
            <pc:docMk/>
            <pc:sldMk cId="1001936944" sldId="1970"/>
            <ac:picMk id="6" creationId="{C50CDEC7-22A6-E772-35ED-2FC427FFA6F9}"/>
          </ac:picMkLst>
        </pc:picChg>
      </pc:sldChg>
      <pc:sldChg chg="modSp add del mod">
        <pc:chgData name="Thibodeau, Karlie L" userId="59c39737-fcb7-4b84-8569-73f6f7f64820" providerId="ADAL" clId="{D653399B-6BDD-4B50-9A8C-E5DEA34E2B4C}" dt="2024-01-10T15:46:40.209" v="248" actId="2696"/>
        <pc:sldMkLst>
          <pc:docMk/>
          <pc:sldMk cId="380257554" sldId="1971"/>
        </pc:sldMkLst>
        <pc:spChg chg="mod">
          <ac:chgData name="Thibodeau, Karlie L" userId="59c39737-fcb7-4b84-8569-73f6f7f64820" providerId="ADAL" clId="{D653399B-6BDD-4B50-9A8C-E5DEA34E2B4C}" dt="2024-01-10T15:44:27.650" v="240" actId="1076"/>
          <ac:spMkLst>
            <pc:docMk/>
            <pc:sldMk cId="380257554" sldId="1971"/>
            <ac:spMk id="4" creationId="{DF840875-1540-A847-7716-81C473695F8C}"/>
          </ac:spMkLst>
        </pc:spChg>
        <pc:picChg chg="mod">
          <ac:chgData name="Thibodeau, Karlie L" userId="59c39737-fcb7-4b84-8569-73f6f7f64820" providerId="ADAL" clId="{D653399B-6BDD-4B50-9A8C-E5DEA34E2B4C}" dt="2024-01-10T15:44:24.276" v="239" actId="1076"/>
          <ac:picMkLst>
            <pc:docMk/>
            <pc:sldMk cId="380257554" sldId="1971"/>
            <ac:picMk id="3" creationId="{EAC32720-3543-668E-D36B-15FA8124F456}"/>
          </ac:picMkLst>
        </pc:picChg>
        <pc:picChg chg="mod">
          <ac:chgData name="Thibodeau, Karlie L" userId="59c39737-fcb7-4b84-8569-73f6f7f64820" providerId="ADAL" clId="{D653399B-6BDD-4B50-9A8C-E5DEA34E2B4C}" dt="2024-01-10T15:45:45.010" v="246" actId="1076"/>
          <ac:picMkLst>
            <pc:docMk/>
            <pc:sldMk cId="380257554" sldId="1971"/>
            <ac:picMk id="6" creationId="{C50CDEC7-22A6-E772-35ED-2FC427FFA6F9}"/>
          </ac:picMkLst>
        </pc:picChg>
      </pc:sldChg>
      <pc:sldChg chg="addSp modSp add del mod">
        <pc:chgData name="Thibodeau, Karlie L" userId="59c39737-fcb7-4b84-8569-73f6f7f64820" providerId="ADAL" clId="{D653399B-6BDD-4B50-9A8C-E5DEA34E2B4C}" dt="2024-01-10T16:19:28.284" v="306" actId="2696"/>
        <pc:sldMkLst>
          <pc:docMk/>
          <pc:sldMk cId="2506792567" sldId="1972"/>
        </pc:sldMkLst>
        <pc:spChg chg="mod">
          <ac:chgData name="Thibodeau, Karlie L" userId="59c39737-fcb7-4b84-8569-73f6f7f64820" providerId="ADAL" clId="{D653399B-6BDD-4B50-9A8C-E5DEA34E2B4C}" dt="2024-01-10T15:48:33.931" v="263" actId="1076"/>
          <ac:spMkLst>
            <pc:docMk/>
            <pc:sldMk cId="2506792567" sldId="1972"/>
            <ac:spMk id="4" creationId="{DF840875-1540-A847-7716-81C473695F8C}"/>
          </ac:spMkLst>
        </pc:spChg>
        <pc:spChg chg="add mod">
          <ac:chgData name="Thibodeau, Karlie L" userId="59c39737-fcb7-4b84-8569-73f6f7f64820" providerId="ADAL" clId="{D653399B-6BDD-4B50-9A8C-E5DEA34E2B4C}" dt="2024-01-10T15:48:59.773" v="266" actId="207"/>
          <ac:spMkLst>
            <pc:docMk/>
            <pc:sldMk cId="2506792567" sldId="1972"/>
            <ac:spMk id="7" creationId="{71B36EDD-0C49-599A-EAB8-10B35A24C587}"/>
          </ac:spMkLst>
        </pc:spChg>
        <pc:picChg chg="mod">
          <ac:chgData name="Thibodeau, Karlie L" userId="59c39737-fcb7-4b84-8569-73f6f7f64820" providerId="ADAL" clId="{D653399B-6BDD-4B50-9A8C-E5DEA34E2B4C}" dt="2024-01-10T15:48:29.836" v="262" actId="1076"/>
          <ac:picMkLst>
            <pc:docMk/>
            <pc:sldMk cId="2506792567" sldId="1972"/>
            <ac:picMk id="3" creationId="{EAC32720-3543-668E-D36B-15FA8124F456}"/>
          </ac:picMkLst>
        </pc:picChg>
        <pc:picChg chg="add mod ord">
          <ac:chgData name="Thibodeau, Karlie L" userId="59c39737-fcb7-4b84-8569-73f6f7f64820" providerId="ADAL" clId="{D653399B-6BDD-4B50-9A8C-E5DEA34E2B4C}" dt="2024-01-10T15:49:08.996" v="267" actId="166"/>
          <ac:picMkLst>
            <pc:docMk/>
            <pc:sldMk cId="2506792567" sldId="1972"/>
            <ac:picMk id="5" creationId="{F2F212B9-5EBA-153E-9FAC-952E738B8296}"/>
          </ac:picMkLst>
        </pc:picChg>
        <pc:picChg chg="ord">
          <ac:chgData name="Thibodeau, Karlie L" userId="59c39737-fcb7-4b84-8569-73f6f7f64820" providerId="ADAL" clId="{D653399B-6BDD-4B50-9A8C-E5DEA34E2B4C}" dt="2024-01-10T16:17:56.753" v="298" actId="167"/>
          <ac:picMkLst>
            <pc:docMk/>
            <pc:sldMk cId="2506792567" sldId="1972"/>
            <ac:picMk id="6" creationId="{C50CDEC7-22A6-E772-35ED-2FC427FFA6F9}"/>
          </ac:picMkLst>
        </pc:picChg>
      </pc:sldChg>
      <pc:sldChg chg="addSp modSp add mod ord">
        <pc:chgData name="Thibodeau, Karlie L" userId="59c39737-fcb7-4b84-8569-73f6f7f64820" providerId="ADAL" clId="{D653399B-6BDD-4B50-9A8C-E5DEA34E2B4C}" dt="2024-01-10T16:19:33.068" v="307" actId="166"/>
        <pc:sldMkLst>
          <pc:docMk/>
          <pc:sldMk cId="3695649491" sldId="1973"/>
        </pc:sldMkLst>
        <pc:spChg chg="ord">
          <ac:chgData name="Thibodeau, Karlie L" userId="59c39737-fcb7-4b84-8569-73f6f7f64820" providerId="ADAL" clId="{D653399B-6BDD-4B50-9A8C-E5DEA34E2B4C}" dt="2024-01-10T16:19:33.068" v="307" actId="166"/>
          <ac:spMkLst>
            <pc:docMk/>
            <pc:sldMk cId="3695649491" sldId="1973"/>
            <ac:spMk id="7" creationId="{71B36EDD-0C49-599A-EAB8-10B35A24C587}"/>
          </ac:spMkLst>
        </pc:spChg>
        <pc:spChg chg="add mod ord">
          <ac:chgData name="Thibodeau, Karlie L" userId="59c39737-fcb7-4b84-8569-73f6f7f64820" providerId="ADAL" clId="{D653399B-6BDD-4B50-9A8C-E5DEA34E2B4C}" dt="2024-01-10T16:16:00.713" v="296" actId="167"/>
          <ac:spMkLst>
            <pc:docMk/>
            <pc:sldMk cId="3695649491" sldId="1973"/>
            <ac:spMk id="9" creationId="{46386BD1-0B99-632E-179D-EA7F7E0F31E3}"/>
          </ac:spMkLst>
        </pc:spChg>
        <pc:picChg chg="ord">
          <ac:chgData name="Thibodeau, Karlie L" userId="59c39737-fcb7-4b84-8569-73f6f7f64820" providerId="ADAL" clId="{D653399B-6BDD-4B50-9A8C-E5DEA34E2B4C}" dt="2024-01-10T16:18:25.988" v="301" actId="166"/>
          <ac:picMkLst>
            <pc:docMk/>
            <pc:sldMk cId="3695649491" sldId="1973"/>
            <ac:picMk id="5" creationId="{F2F212B9-5EBA-153E-9FAC-952E738B8296}"/>
          </ac:picMkLst>
        </pc:picChg>
        <pc:picChg chg="ord">
          <ac:chgData name="Thibodeau, Karlie L" userId="59c39737-fcb7-4b84-8569-73f6f7f64820" providerId="ADAL" clId="{D653399B-6BDD-4B50-9A8C-E5DEA34E2B4C}" dt="2024-01-10T16:18:22.659" v="300" actId="166"/>
          <ac:picMkLst>
            <pc:docMk/>
            <pc:sldMk cId="3695649491" sldId="1973"/>
            <ac:picMk id="6" creationId="{C50CDEC7-22A6-E772-35ED-2FC427FFA6F9}"/>
          </ac:picMkLst>
        </pc:picChg>
        <pc:picChg chg="add mod ord">
          <ac:chgData name="Thibodeau, Karlie L" userId="59c39737-fcb7-4b84-8569-73f6f7f64820" providerId="ADAL" clId="{D653399B-6BDD-4B50-9A8C-E5DEA34E2B4C}" dt="2024-01-10T16:15:56.559" v="295" actId="167"/>
          <ac:picMkLst>
            <pc:docMk/>
            <pc:sldMk cId="3695649491" sldId="1973"/>
            <ac:picMk id="8" creationId="{9E114BA4-672E-DF7D-4A58-C46A556B7C8C}"/>
          </ac:picMkLst>
        </pc:picChg>
      </pc:sldChg>
      <pc:sldChg chg="addSp delSp modSp add mod ord">
        <pc:chgData name="Thibodeau, Karlie L" userId="59c39737-fcb7-4b84-8569-73f6f7f64820" providerId="ADAL" clId="{D653399B-6BDD-4B50-9A8C-E5DEA34E2B4C}" dt="2024-01-10T16:21:49.671" v="319" actId="1076"/>
        <pc:sldMkLst>
          <pc:docMk/>
          <pc:sldMk cId="3149956364" sldId="1974"/>
        </pc:sldMkLst>
        <pc:spChg chg="del">
          <ac:chgData name="Thibodeau, Karlie L" userId="59c39737-fcb7-4b84-8569-73f6f7f64820" providerId="ADAL" clId="{D653399B-6BDD-4B50-9A8C-E5DEA34E2B4C}" dt="2024-01-10T16:12:53.636" v="272" actId="21"/>
          <ac:spMkLst>
            <pc:docMk/>
            <pc:sldMk cId="3149956364" sldId="1974"/>
            <ac:spMk id="4" creationId="{DF840875-1540-A847-7716-81C473695F8C}"/>
          </ac:spMkLst>
        </pc:spChg>
        <pc:spChg chg="mod">
          <ac:chgData name="Thibodeau, Karlie L" userId="59c39737-fcb7-4b84-8569-73f6f7f64820" providerId="ADAL" clId="{D653399B-6BDD-4B50-9A8C-E5DEA34E2B4C}" dt="2024-01-10T16:13:12.742" v="276" actId="1076"/>
          <ac:spMkLst>
            <pc:docMk/>
            <pc:sldMk cId="3149956364" sldId="1974"/>
            <ac:spMk id="7" creationId="{71B36EDD-0C49-599A-EAB8-10B35A24C587}"/>
          </ac:spMkLst>
        </pc:spChg>
        <pc:spChg chg="add mod">
          <ac:chgData name="Thibodeau, Karlie L" userId="59c39737-fcb7-4b84-8569-73f6f7f64820" providerId="ADAL" clId="{D653399B-6BDD-4B50-9A8C-E5DEA34E2B4C}" dt="2024-01-10T16:15:25.211" v="291" actId="207"/>
          <ac:spMkLst>
            <pc:docMk/>
            <pc:sldMk cId="3149956364" sldId="1974"/>
            <ac:spMk id="8" creationId="{1DF2BE3C-3F1B-03F1-9190-ADED0CA78200}"/>
          </ac:spMkLst>
        </pc:spChg>
        <pc:spChg chg="add mod">
          <ac:chgData name="Thibodeau, Karlie L" userId="59c39737-fcb7-4b84-8569-73f6f7f64820" providerId="ADAL" clId="{D653399B-6BDD-4B50-9A8C-E5DEA34E2B4C}" dt="2024-01-10T16:21:49.671" v="319" actId="1076"/>
          <ac:spMkLst>
            <pc:docMk/>
            <pc:sldMk cId="3149956364" sldId="1974"/>
            <ac:spMk id="11" creationId="{01FD9231-626D-D419-EDE5-66873FD8EE7F}"/>
          </ac:spMkLst>
        </pc:spChg>
        <pc:picChg chg="del">
          <ac:chgData name="Thibodeau, Karlie L" userId="59c39737-fcb7-4b84-8569-73f6f7f64820" providerId="ADAL" clId="{D653399B-6BDD-4B50-9A8C-E5DEA34E2B4C}" dt="2024-01-10T16:12:48.501" v="271" actId="478"/>
          <ac:picMkLst>
            <pc:docMk/>
            <pc:sldMk cId="3149956364" sldId="1974"/>
            <ac:picMk id="3" creationId="{EAC32720-3543-668E-D36B-15FA8124F456}"/>
          </ac:picMkLst>
        </pc:picChg>
        <pc:picChg chg="mod">
          <ac:chgData name="Thibodeau, Karlie L" userId="59c39737-fcb7-4b84-8569-73f6f7f64820" providerId="ADAL" clId="{D653399B-6BDD-4B50-9A8C-E5DEA34E2B4C}" dt="2024-01-10T16:13:02.838" v="273" actId="1076"/>
          <ac:picMkLst>
            <pc:docMk/>
            <pc:sldMk cId="3149956364" sldId="1974"/>
            <ac:picMk id="5" creationId="{F2F212B9-5EBA-153E-9FAC-952E738B8296}"/>
          </ac:picMkLst>
        </pc:picChg>
        <pc:picChg chg="add mod">
          <ac:chgData name="Thibodeau, Karlie L" userId="59c39737-fcb7-4b84-8569-73f6f7f64820" providerId="ADAL" clId="{D653399B-6BDD-4B50-9A8C-E5DEA34E2B4C}" dt="2024-01-10T16:15:50.778" v="294" actId="1076"/>
          <ac:picMkLst>
            <pc:docMk/>
            <pc:sldMk cId="3149956364" sldId="1974"/>
            <ac:picMk id="9" creationId="{40B15724-88F6-AC54-2A65-1426DA3F184B}"/>
          </ac:picMkLst>
        </pc:picChg>
        <pc:picChg chg="add mod ord">
          <ac:chgData name="Thibodeau, Karlie L" userId="59c39737-fcb7-4b84-8569-73f6f7f64820" providerId="ADAL" clId="{D653399B-6BDD-4B50-9A8C-E5DEA34E2B4C}" dt="2024-01-10T16:21:14.736" v="314" actId="1076"/>
          <ac:picMkLst>
            <pc:docMk/>
            <pc:sldMk cId="3149956364" sldId="1974"/>
            <ac:picMk id="10" creationId="{5BE59D69-4097-799B-ED14-F6BA4AEB5EC5}"/>
          </ac:picMkLst>
        </pc:picChg>
      </pc:sldChg>
      <pc:sldChg chg="addSp delSp modSp add mod">
        <pc:chgData name="Thibodeau, Karlie L" userId="59c39737-fcb7-4b84-8569-73f6f7f64820" providerId="ADAL" clId="{D653399B-6BDD-4B50-9A8C-E5DEA34E2B4C}" dt="2024-01-10T16:27:36.012" v="343" actId="1076"/>
        <pc:sldMkLst>
          <pc:docMk/>
          <pc:sldMk cId="2320045671" sldId="1975"/>
        </pc:sldMkLst>
        <pc:spChg chg="add mod">
          <ac:chgData name="Thibodeau, Karlie L" userId="59c39737-fcb7-4b84-8569-73f6f7f64820" providerId="ADAL" clId="{D653399B-6BDD-4B50-9A8C-E5DEA34E2B4C}" dt="2024-01-10T16:27:06.185" v="341" actId="1076"/>
          <ac:spMkLst>
            <pc:docMk/>
            <pc:sldMk cId="2320045671" sldId="1975"/>
            <ac:spMk id="3" creationId="{EE32DD31-F6F0-96DD-E7DF-E9064168E799}"/>
          </ac:spMkLst>
        </pc:spChg>
        <pc:spChg chg="del">
          <ac:chgData name="Thibodeau, Karlie L" userId="59c39737-fcb7-4b84-8569-73f6f7f64820" providerId="ADAL" clId="{D653399B-6BDD-4B50-9A8C-E5DEA34E2B4C}" dt="2024-01-10T16:22:14.227" v="322" actId="21"/>
          <ac:spMkLst>
            <pc:docMk/>
            <pc:sldMk cId="2320045671" sldId="1975"/>
            <ac:spMk id="7" creationId="{71B36EDD-0C49-599A-EAB8-10B35A24C587}"/>
          </ac:spMkLst>
        </pc:spChg>
        <pc:spChg chg="mod">
          <ac:chgData name="Thibodeau, Karlie L" userId="59c39737-fcb7-4b84-8569-73f6f7f64820" providerId="ADAL" clId="{D653399B-6BDD-4B50-9A8C-E5DEA34E2B4C}" dt="2024-01-10T16:22:38.959" v="331" actId="1076"/>
          <ac:spMkLst>
            <pc:docMk/>
            <pc:sldMk cId="2320045671" sldId="1975"/>
            <ac:spMk id="8" creationId="{1DF2BE3C-3F1B-03F1-9190-ADED0CA78200}"/>
          </ac:spMkLst>
        </pc:spChg>
        <pc:spChg chg="mod">
          <ac:chgData name="Thibodeau, Karlie L" userId="59c39737-fcb7-4b84-8569-73f6f7f64820" providerId="ADAL" clId="{D653399B-6BDD-4B50-9A8C-E5DEA34E2B4C}" dt="2024-01-10T16:23:07.282" v="334" actId="1076"/>
          <ac:spMkLst>
            <pc:docMk/>
            <pc:sldMk cId="2320045671" sldId="1975"/>
            <ac:spMk id="11" creationId="{01FD9231-626D-D419-EDE5-66873FD8EE7F}"/>
          </ac:spMkLst>
        </pc:spChg>
        <pc:picChg chg="add mod">
          <ac:chgData name="Thibodeau, Karlie L" userId="59c39737-fcb7-4b84-8569-73f6f7f64820" providerId="ADAL" clId="{D653399B-6BDD-4B50-9A8C-E5DEA34E2B4C}" dt="2024-01-10T16:27:36.012" v="343" actId="1076"/>
          <ac:picMkLst>
            <pc:docMk/>
            <pc:sldMk cId="2320045671" sldId="1975"/>
            <ac:picMk id="4" creationId="{5C2CC8AC-9628-5D03-46F5-15CB6F5231E0}"/>
          </ac:picMkLst>
        </pc:picChg>
        <pc:picChg chg="del">
          <ac:chgData name="Thibodeau, Karlie L" userId="59c39737-fcb7-4b84-8569-73f6f7f64820" providerId="ADAL" clId="{D653399B-6BDD-4B50-9A8C-E5DEA34E2B4C}" dt="2024-01-10T16:22:07.822" v="321" actId="478"/>
          <ac:picMkLst>
            <pc:docMk/>
            <pc:sldMk cId="2320045671" sldId="1975"/>
            <ac:picMk id="5" creationId="{F2F212B9-5EBA-153E-9FAC-952E738B8296}"/>
          </ac:picMkLst>
        </pc:picChg>
        <pc:picChg chg="mod">
          <ac:chgData name="Thibodeau, Karlie L" userId="59c39737-fcb7-4b84-8569-73f6f7f64820" providerId="ADAL" clId="{D653399B-6BDD-4B50-9A8C-E5DEA34E2B4C}" dt="2024-01-10T16:22:33.253" v="328" actId="1076"/>
          <ac:picMkLst>
            <pc:docMk/>
            <pc:sldMk cId="2320045671" sldId="1975"/>
            <ac:picMk id="6" creationId="{C50CDEC7-22A6-E772-35ED-2FC427FFA6F9}"/>
          </ac:picMkLst>
        </pc:picChg>
        <pc:picChg chg="mod">
          <ac:chgData name="Thibodeau, Karlie L" userId="59c39737-fcb7-4b84-8569-73f6f7f64820" providerId="ADAL" clId="{D653399B-6BDD-4B50-9A8C-E5DEA34E2B4C}" dt="2024-01-10T16:22:23.816" v="324" actId="1076"/>
          <ac:picMkLst>
            <pc:docMk/>
            <pc:sldMk cId="2320045671" sldId="1975"/>
            <ac:picMk id="9" creationId="{40B15724-88F6-AC54-2A65-1426DA3F184B}"/>
          </ac:picMkLst>
        </pc:picChg>
        <pc:picChg chg="mod ord">
          <ac:chgData name="Thibodeau, Karlie L" userId="59c39737-fcb7-4b84-8569-73f6f7f64820" providerId="ADAL" clId="{D653399B-6BDD-4B50-9A8C-E5DEA34E2B4C}" dt="2024-01-10T16:23:01.642" v="333" actId="166"/>
          <ac:picMkLst>
            <pc:docMk/>
            <pc:sldMk cId="2320045671" sldId="1975"/>
            <ac:picMk id="10" creationId="{5BE59D69-4097-799B-ED14-F6BA4AEB5EC5}"/>
          </ac:picMkLst>
        </pc:picChg>
        <pc:picChg chg="add mod">
          <ac:chgData name="Thibodeau, Karlie L" userId="59c39737-fcb7-4b84-8569-73f6f7f64820" providerId="ADAL" clId="{D653399B-6BDD-4B50-9A8C-E5DEA34E2B4C}" dt="2024-01-10T16:27:36.012" v="343" actId="1076"/>
          <ac:picMkLst>
            <pc:docMk/>
            <pc:sldMk cId="2320045671" sldId="1975"/>
            <ac:picMk id="12" creationId="{408F2AF3-C04E-0201-047D-5A69A3DCEBFB}"/>
          </ac:picMkLst>
        </pc:picChg>
        <pc:picChg chg="add mod">
          <ac:chgData name="Thibodeau, Karlie L" userId="59c39737-fcb7-4b84-8569-73f6f7f64820" providerId="ADAL" clId="{D653399B-6BDD-4B50-9A8C-E5DEA34E2B4C}" dt="2024-01-10T16:27:36.012" v="343" actId="1076"/>
          <ac:picMkLst>
            <pc:docMk/>
            <pc:sldMk cId="2320045671" sldId="1975"/>
            <ac:picMk id="13" creationId="{A255FA46-AD47-93A1-6617-F099DF4C5D69}"/>
          </ac:picMkLst>
        </pc:picChg>
        <pc:picChg chg="add mod">
          <ac:chgData name="Thibodeau, Karlie L" userId="59c39737-fcb7-4b84-8569-73f6f7f64820" providerId="ADAL" clId="{D653399B-6BDD-4B50-9A8C-E5DEA34E2B4C}" dt="2024-01-10T16:27:36.012" v="343" actId="1076"/>
          <ac:picMkLst>
            <pc:docMk/>
            <pc:sldMk cId="2320045671" sldId="1975"/>
            <ac:picMk id="14" creationId="{AD5F7EEE-E731-5B7F-975F-8143603980DF}"/>
          </ac:picMkLst>
        </pc:picChg>
        <pc:picChg chg="add mod">
          <ac:chgData name="Thibodeau, Karlie L" userId="59c39737-fcb7-4b84-8569-73f6f7f64820" providerId="ADAL" clId="{D653399B-6BDD-4B50-9A8C-E5DEA34E2B4C}" dt="2024-01-10T16:27:36.012" v="343" actId="1076"/>
          <ac:picMkLst>
            <pc:docMk/>
            <pc:sldMk cId="2320045671" sldId="1975"/>
            <ac:picMk id="15" creationId="{22A9B010-05FF-E493-2026-7EEE91564554}"/>
          </ac:picMkLst>
        </pc:picChg>
      </pc:sldChg>
      <pc:sldChg chg="delSp modSp add mod">
        <pc:chgData name="Thibodeau, Karlie L" userId="59c39737-fcb7-4b84-8569-73f6f7f64820" providerId="ADAL" clId="{D653399B-6BDD-4B50-9A8C-E5DEA34E2B4C}" dt="2024-01-10T16:29:34.100" v="356" actId="1076"/>
        <pc:sldMkLst>
          <pc:docMk/>
          <pc:sldMk cId="2110531629" sldId="1976"/>
        </pc:sldMkLst>
        <pc:spChg chg="mod">
          <ac:chgData name="Thibodeau, Karlie L" userId="59c39737-fcb7-4b84-8569-73f6f7f64820" providerId="ADAL" clId="{D653399B-6BDD-4B50-9A8C-E5DEA34E2B4C}" dt="2024-01-10T16:29:18.138" v="355" actId="1076"/>
          <ac:spMkLst>
            <pc:docMk/>
            <pc:sldMk cId="2110531629" sldId="1976"/>
            <ac:spMk id="3" creationId="{EE32DD31-F6F0-96DD-E7DF-E9064168E799}"/>
          </ac:spMkLst>
        </pc:spChg>
        <pc:spChg chg="del">
          <ac:chgData name="Thibodeau, Karlie L" userId="59c39737-fcb7-4b84-8569-73f6f7f64820" providerId="ADAL" clId="{D653399B-6BDD-4B50-9A8C-E5DEA34E2B4C}" dt="2024-01-10T16:27:55.649" v="346" actId="478"/>
          <ac:spMkLst>
            <pc:docMk/>
            <pc:sldMk cId="2110531629" sldId="1976"/>
            <ac:spMk id="8" creationId="{1DF2BE3C-3F1B-03F1-9190-ADED0CA78200}"/>
          </ac:spMkLst>
        </pc:spChg>
        <pc:spChg chg="mod">
          <ac:chgData name="Thibodeau, Karlie L" userId="59c39737-fcb7-4b84-8569-73f6f7f64820" providerId="ADAL" clId="{D653399B-6BDD-4B50-9A8C-E5DEA34E2B4C}" dt="2024-01-10T16:28:12.978" v="351" actId="1076"/>
          <ac:spMkLst>
            <pc:docMk/>
            <pc:sldMk cId="2110531629" sldId="1976"/>
            <ac:spMk id="11" creationId="{01FD9231-626D-D419-EDE5-66873FD8EE7F}"/>
          </ac:spMkLst>
        </pc:spChg>
        <pc:picChg chg="mod">
          <ac:chgData name="Thibodeau, Karlie L" userId="59c39737-fcb7-4b84-8569-73f6f7f64820" providerId="ADAL" clId="{D653399B-6BDD-4B50-9A8C-E5DEA34E2B4C}" dt="2024-01-10T16:29:34.100" v="356" actId="1076"/>
          <ac:picMkLst>
            <pc:docMk/>
            <pc:sldMk cId="2110531629" sldId="1976"/>
            <ac:picMk id="4" creationId="{5C2CC8AC-9628-5D03-46F5-15CB6F5231E0}"/>
          </ac:picMkLst>
        </pc:picChg>
        <pc:picChg chg="del">
          <ac:chgData name="Thibodeau, Karlie L" userId="59c39737-fcb7-4b84-8569-73f6f7f64820" providerId="ADAL" clId="{D653399B-6BDD-4B50-9A8C-E5DEA34E2B4C}" dt="2024-01-10T16:27:52.378" v="345" actId="478"/>
          <ac:picMkLst>
            <pc:docMk/>
            <pc:sldMk cId="2110531629" sldId="1976"/>
            <ac:picMk id="9" creationId="{40B15724-88F6-AC54-2A65-1426DA3F184B}"/>
          </ac:picMkLst>
        </pc:picChg>
        <pc:picChg chg="mod">
          <ac:chgData name="Thibodeau, Karlie L" userId="59c39737-fcb7-4b84-8569-73f6f7f64820" providerId="ADAL" clId="{D653399B-6BDD-4B50-9A8C-E5DEA34E2B4C}" dt="2024-01-10T16:28:05.958" v="350" actId="1076"/>
          <ac:picMkLst>
            <pc:docMk/>
            <pc:sldMk cId="2110531629" sldId="1976"/>
            <ac:picMk id="10" creationId="{5BE59D69-4097-799B-ED14-F6BA4AEB5EC5}"/>
          </ac:picMkLst>
        </pc:picChg>
        <pc:picChg chg="mod">
          <ac:chgData name="Thibodeau, Karlie L" userId="59c39737-fcb7-4b84-8569-73f6f7f64820" providerId="ADAL" clId="{D653399B-6BDD-4B50-9A8C-E5DEA34E2B4C}" dt="2024-01-10T16:29:34.100" v="356" actId="1076"/>
          <ac:picMkLst>
            <pc:docMk/>
            <pc:sldMk cId="2110531629" sldId="1976"/>
            <ac:picMk id="12" creationId="{408F2AF3-C04E-0201-047D-5A69A3DCEBFB}"/>
          </ac:picMkLst>
        </pc:picChg>
        <pc:picChg chg="mod">
          <ac:chgData name="Thibodeau, Karlie L" userId="59c39737-fcb7-4b84-8569-73f6f7f64820" providerId="ADAL" clId="{D653399B-6BDD-4B50-9A8C-E5DEA34E2B4C}" dt="2024-01-10T16:29:34.100" v="356" actId="1076"/>
          <ac:picMkLst>
            <pc:docMk/>
            <pc:sldMk cId="2110531629" sldId="1976"/>
            <ac:picMk id="13" creationId="{A255FA46-AD47-93A1-6617-F099DF4C5D69}"/>
          </ac:picMkLst>
        </pc:picChg>
        <pc:picChg chg="mod">
          <ac:chgData name="Thibodeau, Karlie L" userId="59c39737-fcb7-4b84-8569-73f6f7f64820" providerId="ADAL" clId="{D653399B-6BDD-4B50-9A8C-E5DEA34E2B4C}" dt="2024-01-10T16:29:34.100" v="356" actId="1076"/>
          <ac:picMkLst>
            <pc:docMk/>
            <pc:sldMk cId="2110531629" sldId="1976"/>
            <ac:picMk id="14" creationId="{AD5F7EEE-E731-5B7F-975F-8143603980DF}"/>
          </ac:picMkLst>
        </pc:picChg>
        <pc:picChg chg="mod">
          <ac:chgData name="Thibodeau, Karlie L" userId="59c39737-fcb7-4b84-8569-73f6f7f64820" providerId="ADAL" clId="{D653399B-6BDD-4B50-9A8C-E5DEA34E2B4C}" dt="2024-01-10T16:29:34.100" v="356" actId="1076"/>
          <ac:picMkLst>
            <pc:docMk/>
            <pc:sldMk cId="2110531629" sldId="1976"/>
            <ac:picMk id="15" creationId="{22A9B010-05FF-E493-2026-7EEE9156455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0DC497-E55A-4FD7-9195-65D43B9C531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12C59465-80C1-4962-8DE7-F185A34EDA78}"/>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E3E6C3E-BE78-4437-8F63-2BABFB7B5D36}" type="datetimeFigureOut">
              <a:rPr lang="en-US" smtClean="0"/>
              <a:t>1/10/2024</a:t>
            </a:fld>
            <a:endParaRPr lang="en-US"/>
          </a:p>
        </p:txBody>
      </p:sp>
      <p:sp>
        <p:nvSpPr>
          <p:cNvPr id="4" name="Footer Placeholder 3">
            <a:extLst>
              <a:ext uri="{FF2B5EF4-FFF2-40B4-BE49-F238E27FC236}">
                <a16:creationId xmlns:a16="http://schemas.microsoft.com/office/drawing/2014/main" id="{FB855BDA-CC78-44D4-9D2D-3808749D66E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D091A72-2CA5-4BB9-8A5D-08A6538FBE2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741A56B-DA56-4DF5-A88E-F7E4D8EB1869}" type="slidenum">
              <a:rPr lang="en-US" smtClean="0"/>
              <a:t>‹#›</a:t>
            </a:fld>
            <a:endParaRPr lang="en-US"/>
          </a:p>
        </p:txBody>
      </p:sp>
    </p:spTree>
    <p:extLst>
      <p:ext uri="{BB962C8B-B14F-4D97-AF65-F5344CB8AC3E}">
        <p14:creationId xmlns:p14="http://schemas.microsoft.com/office/powerpoint/2010/main" val="86929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8914FE9-225F-4397-8A21-E8006E1B6F2B}" type="datetimeFigureOut">
              <a:rPr lang="en-US" smtClean="0"/>
              <a:t>1/10/2024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1B83443-81DD-4223-A101-DCAAF9222229}" type="slidenum">
              <a:rPr lang="en-US" smtClean="0"/>
              <a:t>‹#›</a:t>
            </a:fld>
            <a:endParaRPr lang="en-US"/>
          </a:p>
        </p:txBody>
      </p:sp>
    </p:spTree>
    <p:extLst>
      <p:ext uri="{BB962C8B-B14F-4D97-AF65-F5344CB8AC3E}">
        <p14:creationId xmlns:p14="http://schemas.microsoft.com/office/powerpoint/2010/main" val="90503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DROP NAME/DISTRICT/ ROLE IN CHAT; LINKS FOR PM AND MUSER ARE IN CHAT BOX; BOTTOM OF SLIDE INCLUDES LINK TO PREVIOUS TRAININGS THAT ARE RECORDED AND THEIR PP</a:t>
            </a:r>
          </a:p>
        </p:txBody>
      </p:sp>
      <p:sp>
        <p:nvSpPr>
          <p:cNvPr id="4" name="Slide Number Placeholder 3"/>
          <p:cNvSpPr>
            <a:spLocks noGrp="1"/>
          </p:cNvSpPr>
          <p:nvPr>
            <p:ph type="sldNum" sz="quarter" idx="5"/>
          </p:nvPr>
        </p:nvSpPr>
        <p:spPr/>
        <p:txBody>
          <a:bodyPr/>
          <a:lstStyle/>
          <a:p>
            <a:pPr defTabSz="966612" fontAlgn="base">
              <a:spcBef>
                <a:spcPct val="0"/>
              </a:spcBef>
              <a:spcAft>
                <a:spcPct val="0"/>
              </a:spcAft>
              <a:defRPr/>
            </a:pPr>
            <a:fld id="{AEC448B2-0BA8-4B7F-B909-7490F15F2B74}" type="slidenum">
              <a:rPr lang="en-US">
                <a:solidFill>
                  <a:prstClr val="black"/>
                </a:solidFill>
                <a:latin typeface="Calibri" panose="020F0502020204030204" pitchFamily="34" charset="0"/>
              </a:rPr>
              <a:pPr defTabSz="966612" fontAlgn="base">
                <a:spcBef>
                  <a:spcPct val="0"/>
                </a:spcBef>
                <a:spcAft>
                  <a:spcPct val="0"/>
                </a:spcAft>
                <a:defRPr/>
              </a:pPr>
              <a:t>1</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90305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a:t>DATE SENT TO PARENT: The parents need to receive the Written Notice 7 days before implementation of proposed changes or refusals. The</a:t>
            </a:r>
            <a:r>
              <a:rPr lang="en-US" altLang="en-US" baseline="0"/>
              <a:t> parent c</a:t>
            </a:r>
            <a:r>
              <a:rPr lang="en-US" altLang="en-US"/>
              <a:t>an agree sooner than the 7 days which would be recorded in section 1 of the form.</a:t>
            </a:r>
          </a:p>
          <a:p>
            <a:pPr defTabSz="931717">
              <a:defRPr/>
            </a:pPr>
            <a:endParaRPr lang="en-US" altLang="en-US"/>
          </a:p>
          <a:p>
            <a:pPr defTabSz="931717">
              <a:defRPr/>
            </a:pPr>
            <a:r>
              <a:rPr lang="en-US" altLang="en-US"/>
              <a:t>PARENT GUARDIAN INFORMATION: Space for both parents as</a:t>
            </a:r>
            <a:r>
              <a:rPr lang="en-US" altLang="en-US" baseline="0"/>
              <a:t> needed and approved.</a:t>
            </a:r>
          </a:p>
          <a:p>
            <a:endParaRPr lang="en-US"/>
          </a:p>
        </p:txBody>
      </p:sp>
      <p:sp>
        <p:nvSpPr>
          <p:cNvPr id="4" name="Slide Number Placeholder 3"/>
          <p:cNvSpPr>
            <a:spLocks noGrp="1"/>
          </p:cNvSpPr>
          <p:nvPr>
            <p:ph type="sldNum" sz="quarter" idx="10"/>
          </p:nvPr>
        </p:nvSpPr>
        <p:spPr/>
        <p:txBody>
          <a:bodyPr/>
          <a:lstStyle/>
          <a:p>
            <a:pPr>
              <a:defRPr/>
            </a:pPr>
            <a:fld id="{E5762682-EF88-4128-BCC1-3A04738C0691}" type="slidenum">
              <a:rPr lang="en-US" smtClean="0"/>
              <a:pPr>
                <a:defRPr/>
              </a:pPr>
              <a:t>37</a:t>
            </a:fld>
            <a:endParaRPr lang="en-US"/>
          </a:p>
        </p:txBody>
      </p:sp>
    </p:spTree>
    <p:extLst>
      <p:ext uri="{BB962C8B-B14F-4D97-AF65-F5344CB8AC3E}">
        <p14:creationId xmlns:p14="http://schemas.microsoft.com/office/powerpoint/2010/main" val="426929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a:t>At least one box should be checked. See reminder about ESY at the bottom of page 1. </a:t>
            </a:r>
          </a:p>
          <a:p>
            <a:r>
              <a:rPr lang="en-US"/>
              <a:t>*Transfer student is for students transferring</a:t>
            </a:r>
            <a:r>
              <a:rPr lang="en-US" baseline="0"/>
              <a:t> from out of state or SAU to SAU, a written notice would be generated when the receiving SAU develops, adopts the current IEP or implements a new IEP reflecting the receiving SAUs provision of FAPE. Transition box needs to be checked if discussed</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E5762682-EF88-4128-BCC1-3A04738C0691}" type="slidenum">
              <a:rPr lang="en-US" sz="1400">
                <a:solidFill>
                  <a:prstClr val="black"/>
                </a:solidFill>
                <a:latin typeface="Calibri" panose="020F0502020204030204" pitchFamily="34" charset="0"/>
              </a:rPr>
              <a:pPr defTabSz="966612" fontAlgn="base">
                <a:spcBef>
                  <a:spcPct val="0"/>
                </a:spcBef>
                <a:spcAft>
                  <a:spcPct val="0"/>
                </a:spcAft>
                <a:defRPr/>
              </a:pPr>
              <a:t>38</a:t>
            </a:fld>
            <a:endParaRPr lang="en-US" sz="1400">
              <a:solidFill>
                <a:prstClr val="black"/>
              </a:solidFill>
              <a:latin typeface="Calibri" panose="020F0502020204030204" pitchFamily="34" charset="0"/>
            </a:endParaRPr>
          </a:p>
        </p:txBody>
      </p:sp>
    </p:spTree>
    <p:extLst>
      <p:ext uri="{BB962C8B-B14F-4D97-AF65-F5344CB8AC3E}">
        <p14:creationId xmlns:p14="http://schemas.microsoft.com/office/powerpoint/2010/main" val="122135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Alignment between disability, needs, goals</a:t>
            </a:r>
            <a:r>
              <a:rPr lang="en-US" baseline="0"/>
              <a:t> and special education services.</a:t>
            </a:r>
            <a:endParaRPr lang="en-US"/>
          </a:p>
        </p:txBody>
      </p:sp>
      <p:sp>
        <p:nvSpPr>
          <p:cNvPr id="4" name="Slide Number Placeholder 3"/>
          <p:cNvSpPr>
            <a:spLocks noGrp="1"/>
          </p:cNvSpPr>
          <p:nvPr>
            <p:ph type="sldNum" sz="quarter" idx="10"/>
          </p:nvPr>
        </p:nvSpPr>
        <p:spPr/>
        <p:txBody>
          <a:bodyPr/>
          <a:lstStyle/>
          <a:p>
            <a:pPr>
              <a:defRPr/>
            </a:pPr>
            <a:fld id="{E5762682-EF88-4128-BCC1-3A04738C0691}" type="slidenum">
              <a:rPr lang="en-US" smtClean="0"/>
              <a:pPr>
                <a:defRPr/>
              </a:pPr>
              <a:t>41</a:t>
            </a:fld>
            <a:endParaRPr lang="en-US"/>
          </a:p>
        </p:txBody>
      </p:sp>
    </p:spTree>
    <p:extLst>
      <p:ext uri="{BB962C8B-B14F-4D97-AF65-F5344CB8AC3E}">
        <p14:creationId xmlns:p14="http://schemas.microsoft.com/office/powerpoint/2010/main" val="22711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a:t>DATE SENT TO PARENT: The parents need to receive the Written Notice 7 days before implementation of proposed changes or refusals. The</a:t>
            </a:r>
            <a:r>
              <a:rPr lang="en-US" altLang="en-US" baseline="0"/>
              <a:t> parent c</a:t>
            </a:r>
            <a:r>
              <a:rPr lang="en-US" altLang="en-US"/>
              <a:t>an agree sooner than the 7 days which would be recorded in section 1 of the form.</a:t>
            </a:r>
          </a:p>
          <a:p>
            <a:pPr defTabSz="931717">
              <a:defRPr/>
            </a:pPr>
            <a:endParaRPr lang="en-US" altLang="en-US"/>
          </a:p>
          <a:p>
            <a:pPr defTabSz="931717">
              <a:defRPr/>
            </a:pPr>
            <a:r>
              <a:rPr lang="en-US" altLang="en-US"/>
              <a:t>PARENT GUARDIAN INFORMATION: Space for both parents as</a:t>
            </a:r>
            <a:r>
              <a:rPr lang="en-US" altLang="en-US" baseline="0"/>
              <a:t> needed and approved.</a:t>
            </a:r>
          </a:p>
          <a:p>
            <a:endParaRPr lang="en-US"/>
          </a:p>
        </p:txBody>
      </p:sp>
      <p:sp>
        <p:nvSpPr>
          <p:cNvPr id="4" name="Slide Number Placeholder 3"/>
          <p:cNvSpPr>
            <a:spLocks noGrp="1"/>
          </p:cNvSpPr>
          <p:nvPr>
            <p:ph type="sldNum" sz="quarter" idx="10"/>
          </p:nvPr>
        </p:nvSpPr>
        <p:spPr/>
        <p:txBody>
          <a:bodyPr/>
          <a:lstStyle/>
          <a:p>
            <a:pPr>
              <a:defRPr/>
            </a:pPr>
            <a:fld id="{E5762682-EF88-4128-BCC1-3A04738C0691}" type="slidenum">
              <a:rPr lang="en-US" smtClean="0"/>
              <a:pPr>
                <a:defRPr/>
              </a:pPr>
              <a:t>44</a:t>
            </a:fld>
            <a:endParaRPr lang="en-US"/>
          </a:p>
        </p:txBody>
      </p:sp>
    </p:spTree>
    <p:extLst>
      <p:ext uri="{BB962C8B-B14F-4D97-AF65-F5344CB8AC3E}">
        <p14:creationId xmlns:p14="http://schemas.microsoft.com/office/powerpoint/2010/main" val="209871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0246" indent="-307786"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7" indent="-246229" eaLnBrk="0" hangingPunct="0">
              <a:defRPr>
                <a:solidFill>
                  <a:schemeClr val="tx1"/>
                </a:solidFill>
                <a:latin typeface="Arial" charset="0"/>
              </a:defRPr>
            </a:lvl5pPr>
            <a:lvl6pPr marL="2708527" indent="-246229" eaLnBrk="0" fontAlgn="base" hangingPunct="0">
              <a:spcBef>
                <a:spcPct val="0"/>
              </a:spcBef>
              <a:spcAft>
                <a:spcPct val="0"/>
              </a:spcAft>
              <a:defRPr>
                <a:solidFill>
                  <a:schemeClr val="tx1"/>
                </a:solidFill>
                <a:latin typeface="Arial" charset="0"/>
              </a:defRPr>
            </a:lvl6pPr>
            <a:lvl7pPr marL="3200985"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5" indent="-246229" eaLnBrk="0" fontAlgn="base" hangingPunct="0">
              <a:spcBef>
                <a:spcPct val="0"/>
              </a:spcBef>
              <a:spcAft>
                <a:spcPct val="0"/>
              </a:spcAft>
              <a:defRPr>
                <a:solidFill>
                  <a:schemeClr val="tx1"/>
                </a:solidFill>
                <a:latin typeface="Arial" charset="0"/>
              </a:defRPr>
            </a:lvl9pPr>
          </a:lstStyle>
          <a:p>
            <a:pPr eaLnBrk="1" hangingPunct="1"/>
            <a:fld id="{7A16078D-FCB5-475A-B6B4-51701620AE46}" type="slidenum">
              <a:rPr lang="en-US" altLang="en-US" smtClean="0">
                <a:latin typeface="Calibri" panose="020F0502020204030204" pitchFamily="34" charset="0"/>
              </a:rPr>
              <a:pPr eaLnBrk="1" hangingPunct="1"/>
              <a:t>45</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a:t>DATE SENT TO PARENT: The parents need to receive the Written Notice 7 days before implementation of proposed changes or refusals. The</a:t>
            </a:r>
            <a:r>
              <a:rPr lang="en-US" altLang="en-US" baseline="0"/>
              <a:t> parent c</a:t>
            </a:r>
            <a:r>
              <a:rPr lang="en-US" altLang="en-US"/>
              <a:t>an agree sooner than the 7 days which would be recorded in section 1 of the form.</a:t>
            </a:r>
          </a:p>
          <a:p>
            <a:pPr defTabSz="931717">
              <a:defRPr/>
            </a:pPr>
            <a:endParaRPr lang="en-US" altLang="en-US"/>
          </a:p>
          <a:p>
            <a:pPr defTabSz="931717">
              <a:defRPr/>
            </a:pPr>
            <a:r>
              <a:rPr lang="en-US" altLang="en-US"/>
              <a:t>PARENT GUARDIAN INFORMATION: Space for both parents as</a:t>
            </a:r>
            <a:r>
              <a:rPr lang="en-US" altLang="en-US" baseline="0"/>
              <a:t> needed and approved.</a:t>
            </a:r>
          </a:p>
          <a:p>
            <a:endParaRPr lang="en-US"/>
          </a:p>
        </p:txBody>
      </p:sp>
      <p:sp>
        <p:nvSpPr>
          <p:cNvPr id="4" name="Slide Number Placeholder 3"/>
          <p:cNvSpPr>
            <a:spLocks noGrp="1"/>
          </p:cNvSpPr>
          <p:nvPr>
            <p:ph type="sldNum" sz="quarter" idx="10"/>
          </p:nvPr>
        </p:nvSpPr>
        <p:spPr/>
        <p:txBody>
          <a:bodyPr/>
          <a:lstStyle/>
          <a:p>
            <a:pPr>
              <a:defRPr/>
            </a:pPr>
            <a:fld id="{E5762682-EF88-4128-BCC1-3A04738C0691}" type="slidenum">
              <a:rPr lang="en-US" smtClean="0"/>
              <a:pPr>
                <a:defRPr/>
              </a:pPr>
              <a:t>49</a:t>
            </a:fld>
            <a:endParaRPr lang="en-US"/>
          </a:p>
        </p:txBody>
      </p:sp>
    </p:spTree>
    <p:extLst>
      <p:ext uri="{BB962C8B-B14F-4D97-AF65-F5344CB8AC3E}">
        <p14:creationId xmlns:p14="http://schemas.microsoft.com/office/powerpoint/2010/main" val="126096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Should record relevant scores and assessments to make the determination, not all or out of date scores/assessments. </a:t>
            </a:r>
          </a:p>
          <a:p>
            <a:pPr eaLnBrk="1" hangingPunct="1">
              <a:spcBef>
                <a:spcPct val="0"/>
              </a:spcBef>
            </a:pPr>
            <a:r>
              <a:rPr lang="en-US" altLang="en-US"/>
              <a:t>Teacher and parent reports should be specific</a:t>
            </a:r>
            <a:r>
              <a:rPr lang="en-US" altLang="en-US" baseline="0"/>
              <a:t> to proposed and refused actions.</a:t>
            </a: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0246" indent="-307786"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7" indent="-246229" eaLnBrk="0" hangingPunct="0">
              <a:defRPr>
                <a:solidFill>
                  <a:schemeClr val="tx1"/>
                </a:solidFill>
                <a:latin typeface="Arial" charset="0"/>
              </a:defRPr>
            </a:lvl5pPr>
            <a:lvl6pPr marL="2708527" indent="-246229" eaLnBrk="0" fontAlgn="base" hangingPunct="0">
              <a:spcBef>
                <a:spcPct val="0"/>
              </a:spcBef>
              <a:spcAft>
                <a:spcPct val="0"/>
              </a:spcAft>
              <a:defRPr>
                <a:solidFill>
                  <a:schemeClr val="tx1"/>
                </a:solidFill>
                <a:latin typeface="Arial" charset="0"/>
              </a:defRPr>
            </a:lvl6pPr>
            <a:lvl7pPr marL="3200985"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5" indent="-246229" eaLnBrk="0" fontAlgn="base" hangingPunct="0">
              <a:spcBef>
                <a:spcPct val="0"/>
              </a:spcBef>
              <a:spcAft>
                <a:spcPct val="0"/>
              </a:spcAft>
              <a:defRPr>
                <a:solidFill>
                  <a:schemeClr val="tx1"/>
                </a:solidFill>
                <a:latin typeface="Arial" charset="0"/>
              </a:defRPr>
            </a:lvl9pPr>
          </a:lstStyle>
          <a:p>
            <a:pPr eaLnBrk="1" hangingPunct="1"/>
            <a:fld id="{D90E556E-D4FF-454A-890E-DC3F1238CEB4}" type="slidenum">
              <a:rPr lang="en-US" altLang="en-US" smtClean="0">
                <a:latin typeface="Calibri" panose="020F0502020204030204" pitchFamily="34" charset="0"/>
              </a:rPr>
              <a:pPr eaLnBrk="1" hangingPunct="1"/>
              <a:t>50</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a:t>DATE SENT TO PARENT: The parents need to receive the Written Notice 7 days before implementation of proposed changes or refusals. The</a:t>
            </a:r>
            <a:r>
              <a:rPr lang="en-US" altLang="en-US" baseline="0"/>
              <a:t> parent c</a:t>
            </a:r>
            <a:r>
              <a:rPr lang="en-US" altLang="en-US"/>
              <a:t>an agree sooner than the 7 days which would be recorded in section 1 of the form.</a:t>
            </a:r>
          </a:p>
          <a:p>
            <a:pPr defTabSz="931717">
              <a:defRPr/>
            </a:pPr>
            <a:endParaRPr lang="en-US" altLang="en-US"/>
          </a:p>
          <a:p>
            <a:pPr defTabSz="931717">
              <a:defRPr/>
            </a:pPr>
            <a:r>
              <a:rPr lang="en-US" altLang="en-US"/>
              <a:t>PARENT GUARDIAN INFORMATION: Space for both parents as</a:t>
            </a:r>
            <a:r>
              <a:rPr lang="en-US" altLang="en-US" baseline="0"/>
              <a:t> needed and approved.</a:t>
            </a:r>
          </a:p>
          <a:p>
            <a:endParaRPr lang="en-US"/>
          </a:p>
        </p:txBody>
      </p:sp>
      <p:sp>
        <p:nvSpPr>
          <p:cNvPr id="4" name="Slide Number Placeholder 3"/>
          <p:cNvSpPr>
            <a:spLocks noGrp="1"/>
          </p:cNvSpPr>
          <p:nvPr>
            <p:ph type="sldNum" sz="quarter" idx="10"/>
          </p:nvPr>
        </p:nvSpPr>
        <p:spPr/>
        <p:txBody>
          <a:bodyPr/>
          <a:lstStyle/>
          <a:p>
            <a:pPr>
              <a:defRPr/>
            </a:pPr>
            <a:fld id="{E5762682-EF88-4128-BCC1-3A04738C0691}" type="slidenum">
              <a:rPr lang="en-US" smtClean="0"/>
              <a:pPr>
                <a:defRPr/>
              </a:pPr>
              <a:t>53</a:t>
            </a:fld>
            <a:endParaRPr lang="en-US"/>
          </a:p>
        </p:txBody>
      </p:sp>
    </p:spTree>
    <p:extLst>
      <p:ext uri="{BB962C8B-B14F-4D97-AF65-F5344CB8AC3E}">
        <p14:creationId xmlns:p14="http://schemas.microsoft.com/office/powerpoint/2010/main" val="338081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0246" indent="-307786"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7" indent="-246229" eaLnBrk="0" hangingPunct="0">
              <a:defRPr>
                <a:solidFill>
                  <a:schemeClr val="tx1"/>
                </a:solidFill>
                <a:latin typeface="Arial" charset="0"/>
              </a:defRPr>
            </a:lvl5pPr>
            <a:lvl6pPr marL="2708527" indent="-246229" eaLnBrk="0" fontAlgn="base" hangingPunct="0">
              <a:spcBef>
                <a:spcPct val="0"/>
              </a:spcBef>
              <a:spcAft>
                <a:spcPct val="0"/>
              </a:spcAft>
              <a:defRPr>
                <a:solidFill>
                  <a:schemeClr val="tx1"/>
                </a:solidFill>
                <a:latin typeface="Arial" charset="0"/>
              </a:defRPr>
            </a:lvl6pPr>
            <a:lvl7pPr marL="3200985"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5" indent="-246229" eaLnBrk="0" fontAlgn="base" hangingPunct="0">
              <a:spcBef>
                <a:spcPct val="0"/>
              </a:spcBef>
              <a:spcAft>
                <a:spcPct val="0"/>
              </a:spcAft>
              <a:defRPr>
                <a:solidFill>
                  <a:schemeClr val="tx1"/>
                </a:solidFill>
                <a:latin typeface="Arial" charset="0"/>
              </a:defRPr>
            </a:lvl9pPr>
          </a:lstStyle>
          <a:p>
            <a:pPr eaLnBrk="1" hangingPunct="1"/>
            <a:fld id="{D33E2320-647C-4663-A3DC-5570EDBA269E}" type="slidenum">
              <a:rPr lang="en-US" altLang="en-US" smtClean="0">
                <a:latin typeface="Calibri" panose="020F0502020204030204" pitchFamily="34" charset="0"/>
              </a:rPr>
              <a:pPr eaLnBrk="1" hangingPunct="1"/>
              <a:t>54</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a:t>DATE SENT TO PARENT: The parents need to receive the Written Notice 7 days before implementation of proposed changes or refusals. The</a:t>
            </a:r>
            <a:r>
              <a:rPr lang="en-US" altLang="en-US" baseline="0"/>
              <a:t> parent c</a:t>
            </a:r>
            <a:r>
              <a:rPr lang="en-US" altLang="en-US"/>
              <a:t>an agree sooner than the 7 days which would be recorded in section 1 of the form.</a:t>
            </a:r>
          </a:p>
          <a:p>
            <a:pPr defTabSz="931717">
              <a:defRPr/>
            </a:pPr>
            <a:endParaRPr lang="en-US" altLang="en-US"/>
          </a:p>
          <a:p>
            <a:pPr defTabSz="931717">
              <a:defRPr/>
            </a:pPr>
            <a:r>
              <a:rPr lang="en-US" altLang="en-US"/>
              <a:t>PARENT GUARDIAN INFORMATION: Space for both parents as</a:t>
            </a:r>
            <a:r>
              <a:rPr lang="en-US" altLang="en-US" baseline="0"/>
              <a:t> needed and approved.</a:t>
            </a:r>
          </a:p>
          <a:p>
            <a:endParaRPr lang="en-US"/>
          </a:p>
        </p:txBody>
      </p:sp>
      <p:sp>
        <p:nvSpPr>
          <p:cNvPr id="4" name="Slide Number Placeholder 3"/>
          <p:cNvSpPr>
            <a:spLocks noGrp="1"/>
          </p:cNvSpPr>
          <p:nvPr>
            <p:ph type="sldNum" sz="quarter" idx="10"/>
          </p:nvPr>
        </p:nvSpPr>
        <p:spPr/>
        <p:txBody>
          <a:bodyPr/>
          <a:lstStyle/>
          <a:p>
            <a:pPr>
              <a:defRPr/>
            </a:pPr>
            <a:fld id="{E5762682-EF88-4128-BCC1-3A04738C0691}" type="slidenum">
              <a:rPr lang="en-US" smtClean="0"/>
              <a:pPr>
                <a:defRPr/>
              </a:pPr>
              <a:t>55</a:t>
            </a:fld>
            <a:endParaRPr lang="en-US"/>
          </a:p>
        </p:txBody>
      </p:sp>
    </p:spTree>
    <p:extLst>
      <p:ext uri="{BB962C8B-B14F-4D97-AF65-F5344CB8AC3E}">
        <p14:creationId xmlns:p14="http://schemas.microsoft.com/office/powerpoint/2010/main" val="245563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AEC448B2-0BA8-4B7F-B909-7490F15F2B74}" type="slidenum">
              <a:rPr lang="en-US">
                <a:solidFill>
                  <a:prstClr val="black"/>
                </a:solidFill>
                <a:latin typeface="Arial" charset="0"/>
              </a:rPr>
              <a:pPr defTabSz="966612" fontAlgn="base">
                <a:spcBef>
                  <a:spcPct val="0"/>
                </a:spcBef>
                <a:spcAft>
                  <a:spcPct val="0"/>
                </a:spcAft>
                <a:defRPr/>
              </a:pPr>
              <a:t>5</a:t>
            </a:fld>
            <a:endParaRPr lang="en-US">
              <a:solidFill>
                <a:prstClr val="black"/>
              </a:solidFill>
              <a:latin typeface="Arial" charset="0"/>
            </a:endParaRPr>
          </a:p>
        </p:txBody>
      </p:sp>
    </p:spTree>
    <p:extLst>
      <p:ext uri="{BB962C8B-B14F-4D97-AF65-F5344CB8AC3E}">
        <p14:creationId xmlns:p14="http://schemas.microsoft.com/office/powerpoint/2010/main" val="2901090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a:t>DATE SENT TO PARENT: The parents need to receive the Written Notice 7 days before implementation of proposed changes or refusals. The</a:t>
            </a:r>
            <a:r>
              <a:rPr lang="en-US" altLang="en-US" baseline="0"/>
              <a:t> parent c</a:t>
            </a:r>
            <a:r>
              <a:rPr lang="en-US" altLang="en-US"/>
              <a:t>an agree sooner than the 7 days which would be recorded in section 1 of the form.</a:t>
            </a:r>
          </a:p>
          <a:p>
            <a:pPr defTabSz="931717">
              <a:defRPr/>
            </a:pPr>
            <a:endParaRPr lang="en-US" altLang="en-US"/>
          </a:p>
          <a:p>
            <a:pPr defTabSz="931717">
              <a:defRPr/>
            </a:pPr>
            <a:r>
              <a:rPr lang="en-US" altLang="en-US"/>
              <a:t>PARENT GUARDIAN INFORMATION: Space for both parents as</a:t>
            </a:r>
            <a:r>
              <a:rPr lang="en-US" altLang="en-US" baseline="0"/>
              <a:t> needed and approved.</a:t>
            </a:r>
          </a:p>
          <a:p>
            <a:endParaRPr lang="en-US"/>
          </a:p>
        </p:txBody>
      </p:sp>
      <p:sp>
        <p:nvSpPr>
          <p:cNvPr id="4" name="Slide Number Placeholder 3"/>
          <p:cNvSpPr>
            <a:spLocks noGrp="1"/>
          </p:cNvSpPr>
          <p:nvPr>
            <p:ph type="sldNum" sz="quarter" idx="10"/>
          </p:nvPr>
        </p:nvSpPr>
        <p:spPr/>
        <p:txBody>
          <a:bodyPr/>
          <a:lstStyle/>
          <a:p>
            <a:pPr>
              <a:defRPr/>
            </a:pPr>
            <a:fld id="{E5762682-EF88-4128-BCC1-3A04738C0691}" type="slidenum">
              <a:rPr lang="en-US" smtClean="0"/>
              <a:pPr>
                <a:defRPr/>
              </a:pPr>
              <a:t>56</a:t>
            </a:fld>
            <a:endParaRPr lang="en-US"/>
          </a:p>
        </p:txBody>
      </p:sp>
    </p:spTree>
    <p:extLst>
      <p:ext uri="{BB962C8B-B14F-4D97-AF65-F5344CB8AC3E}">
        <p14:creationId xmlns:p14="http://schemas.microsoft.com/office/powerpoint/2010/main" val="14600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Some overlap with section 3.  More in depth parent concerns should be here versus section 3. Make sure to review the procedural safe guards below section 6 and in general.</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0246" indent="-307786"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7" indent="-246229" eaLnBrk="0" hangingPunct="0">
              <a:defRPr>
                <a:solidFill>
                  <a:schemeClr val="tx1"/>
                </a:solidFill>
                <a:latin typeface="Arial" charset="0"/>
              </a:defRPr>
            </a:lvl5pPr>
            <a:lvl6pPr marL="2708527" indent="-246229" eaLnBrk="0" fontAlgn="base" hangingPunct="0">
              <a:spcBef>
                <a:spcPct val="0"/>
              </a:spcBef>
              <a:spcAft>
                <a:spcPct val="0"/>
              </a:spcAft>
              <a:defRPr>
                <a:solidFill>
                  <a:schemeClr val="tx1"/>
                </a:solidFill>
                <a:latin typeface="Arial" charset="0"/>
              </a:defRPr>
            </a:lvl6pPr>
            <a:lvl7pPr marL="3200985"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5" indent="-246229" eaLnBrk="0" fontAlgn="base" hangingPunct="0">
              <a:spcBef>
                <a:spcPct val="0"/>
              </a:spcBef>
              <a:spcAft>
                <a:spcPct val="0"/>
              </a:spcAft>
              <a:defRPr>
                <a:solidFill>
                  <a:schemeClr val="tx1"/>
                </a:solidFill>
                <a:latin typeface="Arial" charset="0"/>
              </a:defRPr>
            </a:lvl9pPr>
          </a:lstStyle>
          <a:p>
            <a:pPr defTabSz="966612" eaLnBrk="1" fontAlgn="base" hangingPunct="1">
              <a:spcBef>
                <a:spcPct val="0"/>
              </a:spcBef>
              <a:spcAft>
                <a:spcPct val="0"/>
              </a:spcAft>
              <a:defRPr/>
            </a:pPr>
            <a:fld id="{F76269A0-2BC1-4787-9385-3A0D868C6786}" type="slidenum">
              <a:rPr lang="en-US" altLang="en-US">
                <a:solidFill>
                  <a:prstClr val="black"/>
                </a:solidFill>
                <a:latin typeface="Calibri" panose="020F0502020204030204" pitchFamily="34" charset="0"/>
              </a:rPr>
              <a:pPr defTabSz="966612" eaLnBrk="1" fontAlgn="base" hangingPunct="1">
                <a:spcBef>
                  <a:spcPct val="0"/>
                </a:spcBef>
                <a:spcAft>
                  <a:spcPct val="0"/>
                </a:spcAft>
                <a:defRPr/>
              </a:pPr>
              <a:t>57</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0246" indent="-307786"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7" indent="-246229" eaLnBrk="0" hangingPunct="0">
              <a:defRPr>
                <a:solidFill>
                  <a:schemeClr val="tx1"/>
                </a:solidFill>
                <a:latin typeface="Arial" charset="0"/>
              </a:defRPr>
            </a:lvl5pPr>
            <a:lvl6pPr marL="2708527" indent="-246229" eaLnBrk="0" fontAlgn="base" hangingPunct="0">
              <a:spcBef>
                <a:spcPct val="0"/>
              </a:spcBef>
              <a:spcAft>
                <a:spcPct val="0"/>
              </a:spcAft>
              <a:defRPr>
                <a:solidFill>
                  <a:schemeClr val="tx1"/>
                </a:solidFill>
                <a:latin typeface="Arial" charset="0"/>
              </a:defRPr>
            </a:lvl6pPr>
            <a:lvl7pPr marL="3200985"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5" indent="-246229" eaLnBrk="0" fontAlgn="base" hangingPunct="0">
              <a:spcBef>
                <a:spcPct val="0"/>
              </a:spcBef>
              <a:spcAft>
                <a:spcPct val="0"/>
              </a:spcAft>
              <a:defRPr>
                <a:solidFill>
                  <a:schemeClr val="tx1"/>
                </a:solidFill>
                <a:latin typeface="Arial" charset="0"/>
              </a:defRPr>
            </a:lvl9pPr>
          </a:lstStyle>
          <a:p>
            <a:pPr eaLnBrk="1" hangingPunct="1"/>
            <a:fld id="{943704B9-0228-475C-A8C3-D3EA42B7CCF4}" type="slidenum">
              <a:rPr lang="en-US" altLang="en-US" smtClean="0">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0246" indent="-307786"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7" indent="-246229" eaLnBrk="0" hangingPunct="0">
              <a:defRPr>
                <a:solidFill>
                  <a:schemeClr val="tx1"/>
                </a:solidFill>
                <a:latin typeface="Arial" charset="0"/>
              </a:defRPr>
            </a:lvl5pPr>
            <a:lvl6pPr marL="2708527" indent="-246229" eaLnBrk="0" fontAlgn="base" hangingPunct="0">
              <a:spcBef>
                <a:spcPct val="0"/>
              </a:spcBef>
              <a:spcAft>
                <a:spcPct val="0"/>
              </a:spcAft>
              <a:defRPr>
                <a:solidFill>
                  <a:schemeClr val="tx1"/>
                </a:solidFill>
                <a:latin typeface="Arial" charset="0"/>
              </a:defRPr>
            </a:lvl6pPr>
            <a:lvl7pPr marL="3200985"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5" indent="-246229" eaLnBrk="0" fontAlgn="base" hangingPunct="0">
              <a:spcBef>
                <a:spcPct val="0"/>
              </a:spcBef>
              <a:spcAft>
                <a:spcPct val="0"/>
              </a:spcAft>
              <a:defRPr>
                <a:solidFill>
                  <a:schemeClr val="tx1"/>
                </a:solidFill>
                <a:latin typeface="Arial" charset="0"/>
              </a:defRPr>
            </a:lvl9pPr>
          </a:lstStyle>
          <a:p>
            <a:pPr eaLnBrk="1" hangingPunct="1"/>
            <a:fld id="{6AE557C1-F74D-45BD-B9EF-74E8DF24D978}" type="slidenum">
              <a:rPr lang="en-US" altLang="en-US" smtClean="0">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a:t>Only for recording determinations, must be specific, including refusals to do something that the parents are requesting. If parents join consensus to not provide something, after discussion during the meeting, it does not need to be recorded.  If they continue to request something that the school is refusing to do, it needs to be recorded here.  Decisions during the meeting do not need full consensus, the SAU makes the final decision. Need to record when the action is to start.</a:t>
            </a:r>
          </a:p>
          <a:p>
            <a:pPr defTabSz="931717">
              <a:defRPr/>
            </a:pPr>
            <a:r>
              <a:rPr lang="en-US" altLang="en-US"/>
              <a:t>Reference eligibility form used.</a:t>
            </a:r>
          </a:p>
          <a:p>
            <a:pPr defTabSz="931717">
              <a:defRPr/>
            </a:pPr>
            <a:r>
              <a:rPr lang="en-US" altLang="en-US"/>
              <a:t>Decisions during the meeting should reflect</a:t>
            </a:r>
            <a:r>
              <a:rPr lang="en-US" altLang="en-US" baseline="0"/>
              <a:t> progress towards closing the GAP.</a:t>
            </a:r>
            <a:endParaRPr lang="en-US" altLang="en-US"/>
          </a:p>
          <a:p>
            <a:pPr defTabSz="931717">
              <a:defRPr/>
            </a:pPr>
            <a:endParaRPr lang="en-US" altLang="en-US"/>
          </a:p>
          <a:p>
            <a:endParaRPr lang="en-US"/>
          </a:p>
        </p:txBody>
      </p:sp>
      <p:sp>
        <p:nvSpPr>
          <p:cNvPr id="4" name="Slide Number Placeholder 3"/>
          <p:cNvSpPr>
            <a:spLocks noGrp="1"/>
          </p:cNvSpPr>
          <p:nvPr>
            <p:ph type="sldNum" sz="quarter" idx="10"/>
          </p:nvPr>
        </p:nvSpPr>
        <p:spPr/>
        <p:txBody>
          <a:bodyPr/>
          <a:lstStyle/>
          <a:p>
            <a:pPr>
              <a:defRPr/>
            </a:pPr>
            <a:fld id="{E5762682-EF88-4128-BCC1-3A04738C0691}" type="slidenum">
              <a:rPr lang="en-US" smtClean="0"/>
              <a:pPr>
                <a:defRPr/>
              </a:pPr>
              <a:t>21</a:t>
            </a:fld>
            <a:endParaRPr lang="en-US"/>
          </a:p>
        </p:txBody>
      </p:sp>
    </p:spTree>
    <p:extLst>
      <p:ext uri="{BB962C8B-B14F-4D97-AF65-F5344CB8AC3E}">
        <p14:creationId xmlns:p14="http://schemas.microsoft.com/office/powerpoint/2010/main" val="127898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Annual – 10/5/18</a:t>
            </a:r>
          </a:p>
          <a:p>
            <a:r>
              <a:rPr lang="en-US"/>
              <a:t>Effective</a:t>
            </a:r>
            <a:r>
              <a:rPr lang="en-US" baseline="0"/>
              <a:t> Date 10/15/2018</a:t>
            </a:r>
          </a:p>
          <a:p>
            <a:r>
              <a:rPr lang="en-US" baseline="0"/>
              <a:t>Parents WN – 10/8/2018</a:t>
            </a:r>
            <a:endParaRPr lang="en-US"/>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AEC448B2-0BA8-4B7F-B909-7490F15F2B74}" type="slidenum">
              <a:rPr lang="en-US">
                <a:solidFill>
                  <a:prstClr val="black"/>
                </a:solidFill>
                <a:latin typeface="Calibri" panose="020F0502020204030204" pitchFamily="34" charset="0"/>
              </a:rPr>
              <a:pPr defTabSz="966612" fontAlgn="base">
                <a:spcBef>
                  <a:spcPct val="0"/>
                </a:spcBef>
                <a:spcAft>
                  <a:spcPct val="0"/>
                </a:spcAft>
                <a:defRPr/>
              </a:pPr>
              <a:t>22</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4342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US" altLang="en-US"/>
          </a:p>
          <a:p>
            <a:pPr defTabSz="931717">
              <a:defRPr/>
            </a:pPr>
            <a:r>
              <a:rPr lang="en-US" altLang="en-US"/>
              <a:t>PARENT GUARDIAN INFORMATION: Space for both parents as</a:t>
            </a:r>
            <a:r>
              <a:rPr lang="en-US" altLang="en-US" baseline="0"/>
              <a:t> needed and approved.</a:t>
            </a:r>
          </a:p>
          <a:p>
            <a:endParaRPr lang="en-US"/>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E5762682-EF88-4128-BCC1-3A04738C0691}" type="slidenum">
              <a:rPr lang="en-US">
                <a:solidFill>
                  <a:prstClr val="black"/>
                </a:solidFill>
                <a:latin typeface="Calibri" panose="020F0502020204030204" pitchFamily="34" charset="0"/>
              </a:rPr>
              <a:pPr defTabSz="966612" fontAlgn="base">
                <a:spcBef>
                  <a:spcPct val="0"/>
                </a:spcBef>
                <a:spcAft>
                  <a:spcPct val="0"/>
                </a:spcAft>
                <a:defRPr/>
              </a:pPr>
              <a:t>34</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70370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E5762682-EF88-4128-BCC1-3A04738C0691}" type="slidenum">
              <a:rPr lang="en-US">
                <a:solidFill>
                  <a:prstClr val="black"/>
                </a:solidFill>
                <a:latin typeface="Calibri" panose="020F0502020204030204" pitchFamily="34" charset="0"/>
              </a:rPr>
              <a:pPr defTabSz="966612" fontAlgn="base">
                <a:spcBef>
                  <a:spcPct val="0"/>
                </a:spcBef>
                <a:spcAft>
                  <a:spcPct val="0"/>
                </a:spcAft>
                <a:defRPr/>
              </a:pPr>
              <a:t>35</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23001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altLang="en-US"/>
              <a:t>At least one box should be checked. See reminder about ESY at the bottom of page 1. </a:t>
            </a:r>
          </a:p>
          <a:p>
            <a:r>
              <a:rPr lang="en-US"/>
              <a:t>*Transfer student is for students transferring</a:t>
            </a:r>
            <a:r>
              <a:rPr lang="en-US" baseline="0"/>
              <a:t> from out of state or SAU to SAU, a written notice would be generated when the receiving SAU develops, adopts the current IEP or implements a new IEP reflecting the receiving SAUs provision of FAPE. Transition box needs to be checked if discussed</a:t>
            </a:r>
          </a:p>
        </p:txBody>
      </p:sp>
      <p:sp>
        <p:nvSpPr>
          <p:cNvPr id="4" name="Slide Number Placeholder 3"/>
          <p:cNvSpPr>
            <a:spLocks noGrp="1"/>
          </p:cNvSpPr>
          <p:nvPr>
            <p:ph type="sldNum" sz="quarter" idx="10"/>
          </p:nvPr>
        </p:nvSpPr>
        <p:spPr/>
        <p:txBody>
          <a:bodyPr/>
          <a:lstStyle/>
          <a:p>
            <a:pPr>
              <a:defRPr/>
            </a:pPr>
            <a:fld id="{E5762682-EF88-4128-BCC1-3A04738C0691}" type="slidenum">
              <a:rPr lang="en-US" smtClean="0"/>
              <a:pPr>
                <a:defRPr/>
              </a:pPr>
              <a:t>36</a:t>
            </a:fld>
            <a:endParaRPr lang="en-US"/>
          </a:p>
        </p:txBody>
      </p:sp>
    </p:spTree>
    <p:extLst>
      <p:ext uri="{BB962C8B-B14F-4D97-AF65-F5344CB8AC3E}">
        <p14:creationId xmlns:p14="http://schemas.microsoft.com/office/powerpoint/2010/main" val="341521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49FC-19CD-48A8-9F82-0F88B27DBA8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975192-CB51-4BAC-9884-922310804D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8610FF-B265-4914-89FD-982A3C1CF2D8}"/>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5" name="Footer Placeholder 4">
            <a:extLst>
              <a:ext uri="{FF2B5EF4-FFF2-40B4-BE49-F238E27FC236}">
                <a16:creationId xmlns:a16="http://schemas.microsoft.com/office/drawing/2014/main" id="{7AF6DD7F-743B-4EBC-BC71-44EA42131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C0FCF-D91F-4F39-AF33-340FBAEFC71D}"/>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178160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5FF8-E739-4E9F-B553-393C6900DD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402866-C187-448A-9115-CF2007C64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22F34-26DD-4A68-BB24-4DE748855E01}"/>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5" name="Footer Placeholder 4">
            <a:extLst>
              <a:ext uri="{FF2B5EF4-FFF2-40B4-BE49-F238E27FC236}">
                <a16:creationId xmlns:a16="http://schemas.microsoft.com/office/drawing/2014/main" id="{9537B829-1612-423D-9BAE-712B0C702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01DF5-3E29-42CD-9B80-DDD01A27DF6F}"/>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354697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17AF3-818D-4A73-B0A7-539B0FD4B58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AC8AE-CE62-4A62-B9D0-144A5F22C2A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41AFD-1A77-4842-B93B-F798272F164D}"/>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5" name="Footer Placeholder 4">
            <a:extLst>
              <a:ext uri="{FF2B5EF4-FFF2-40B4-BE49-F238E27FC236}">
                <a16:creationId xmlns:a16="http://schemas.microsoft.com/office/drawing/2014/main" id="{A43FFA2A-4C3A-4767-8A81-FE882B7C6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D9308-64D1-4288-A208-D937A477A89B}"/>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115018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37A6-33DD-4B8B-B531-1A3D36811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C9C0A1-1F82-46FF-9337-28DCCD94BE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5304A-AEBD-45AA-B1D9-C56F2FEA6AE6}"/>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5" name="Footer Placeholder 4">
            <a:extLst>
              <a:ext uri="{FF2B5EF4-FFF2-40B4-BE49-F238E27FC236}">
                <a16:creationId xmlns:a16="http://schemas.microsoft.com/office/drawing/2014/main" id="{775F0757-E58A-41DB-93CD-F2551BDC2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6B96A-A625-4F95-849D-6FA825EAFB52}"/>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379073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5DBD-89AF-4CF5-9E46-EAD65870B3B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70A505-440D-4F0D-923D-6E0042654BF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A8D77B-0BE3-493B-ABAA-1542C1F253A3}"/>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5" name="Footer Placeholder 4">
            <a:extLst>
              <a:ext uri="{FF2B5EF4-FFF2-40B4-BE49-F238E27FC236}">
                <a16:creationId xmlns:a16="http://schemas.microsoft.com/office/drawing/2014/main" id="{571C650B-D09A-4D18-975B-94513091F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43705-EB11-4796-B8F1-F37CA46F43E7}"/>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102914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E31F-B361-44BC-9054-BAE87B283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1A75-D48C-48D3-BA2A-FAF4CF5C353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7B4C7-8BA0-464D-A5EE-F33F2DA09E9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52A55F-D1FB-4477-9EE5-3A8A48788F76}"/>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6" name="Footer Placeholder 5">
            <a:extLst>
              <a:ext uri="{FF2B5EF4-FFF2-40B4-BE49-F238E27FC236}">
                <a16:creationId xmlns:a16="http://schemas.microsoft.com/office/drawing/2014/main" id="{3E02697D-3318-4B47-8696-6B6D695A9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6D3C8-0237-4A39-8766-639264D12F1E}"/>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425616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E6C1-C4ED-48FC-A4C5-967C2ACB432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012AA-6C54-4B41-8153-3527E3D279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081120-F803-48AE-B32B-23D1B00E648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14135-0119-4EC5-AC53-E10FE80E411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D5FB83-E599-49F3-9229-1EAF5345CA2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DF333-8BDC-4771-B7D7-AC0DBC38A131}"/>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8" name="Footer Placeholder 7">
            <a:extLst>
              <a:ext uri="{FF2B5EF4-FFF2-40B4-BE49-F238E27FC236}">
                <a16:creationId xmlns:a16="http://schemas.microsoft.com/office/drawing/2014/main" id="{26C7E2A8-EAE2-4300-BCF1-0DF0D7B9E6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51BB98-7D7F-4D4B-A4E7-4913247ED1C1}"/>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194934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6F11-A66F-4138-84ED-7D25485BE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18C4BF-0A91-4C7B-AE8A-83A2D54D8E7F}"/>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4" name="Footer Placeholder 3">
            <a:extLst>
              <a:ext uri="{FF2B5EF4-FFF2-40B4-BE49-F238E27FC236}">
                <a16:creationId xmlns:a16="http://schemas.microsoft.com/office/drawing/2014/main" id="{4B8D68F7-C406-4483-AD2C-FDF4DA570A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F11BC6-1679-4F4F-A5CC-B6AA9B406A69}"/>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212110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08D0-C9A6-4158-9043-26C2B7DC1C96}"/>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3" name="Footer Placeholder 2">
            <a:extLst>
              <a:ext uri="{FF2B5EF4-FFF2-40B4-BE49-F238E27FC236}">
                <a16:creationId xmlns:a16="http://schemas.microsoft.com/office/drawing/2014/main" id="{9D5EA810-1E49-4CF5-ACB0-75BF355D7E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656ACD-6AC2-4422-864A-BB06525CB7CE}"/>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16100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BE51-9BF8-4D08-A695-B4798C11CED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7F6507-8DF5-44E0-9CF9-7AA4C9B627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879B9A-4F3D-46CD-9478-F1F40C5DBE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D2ABD-3501-45DF-95F4-950895258803}"/>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6" name="Footer Placeholder 5">
            <a:extLst>
              <a:ext uri="{FF2B5EF4-FFF2-40B4-BE49-F238E27FC236}">
                <a16:creationId xmlns:a16="http://schemas.microsoft.com/office/drawing/2014/main" id="{156BC51F-8B36-4E22-B56E-E7E8DFB23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6E9C7-926B-4799-A79D-F441D47F78CE}"/>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248579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FFA4-9DBD-4CC6-993E-842273E52F8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D7D186-DE87-4865-ADA9-2AFF8047D11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7276A-B93A-40EE-AA66-931684416F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D9AC4-85C5-4C8D-8FD2-857A30F99718}"/>
              </a:ext>
            </a:extLst>
          </p:cNvPr>
          <p:cNvSpPr>
            <a:spLocks noGrp="1"/>
          </p:cNvSpPr>
          <p:nvPr>
            <p:ph type="dt" sz="half" idx="10"/>
          </p:nvPr>
        </p:nvSpPr>
        <p:spPr/>
        <p:txBody>
          <a:bodyPr/>
          <a:lstStyle/>
          <a:p>
            <a:fld id="{AA2C1CD0-4027-44B6-87E1-A4547A0B4620}" type="datetimeFigureOut">
              <a:rPr lang="en-US" smtClean="0"/>
              <a:t>1/10/2024</a:t>
            </a:fld>
            <a:endParaRPr lang="en-US"/>
          </a:p>
        </p:txBody>
      </p:sp>
      <p:sp>
        <p:nvSpPr>
          <p:cNvPr id="6" name="Footer Placeholder 5">
            <a:extLst>
              <a:ext uri="{FF2B5EF4-FFF2-40B4-BE49-F238E27FC236}">
                <a16:creationId xmlns:a16="http://schemas.microsoft.com/office/drawing/2014/main" id="{1FB27BBB-69DC-4347-8C47-7191238C5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6180C-42DA-4B9B-BC85-468D9A1B322D}"/>
              </a:ext>
            </a:extLst>
          </p:cNvPr>
          <p:cNvSpPr>
            <a:spLocks noGrp="1"/>
          </p:cNvSpPr>
          <p:nvPr>
            <p:ph type="sldNum" sz="quarter" idx="12"/>
          </p:nvPr>
        </p:nvSpPr>
        <p:spPr/>
        <p:txBody>
          <a:bodyPr/>
          <a:lstStyle/>
          <a:p>
            <a:fld id="{CAE686EF-331E-404E-8108-D3E3B1DDA292}" type="slidenum">
              <a:rPr lang="en-US" smtClean="0"/>
              <a:t>‹#›</a:t>
            </a:fld>
            <a:endParaRPr lang="en-US"/>
          </a:p>
        </p:txBody>
      </p:sp>
    </p:spTree>
    <p:extLst>
      <p:ext uri="{BB962C8B-B14F-4D97-AF65-F5344CB8AC3E}">
        <p14:creationId xmlns:p14="http://schemas.microsoft.com/office/powerpoint/2010/main" val="280730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3906B7-4A71-40E5-9780-7496C8497CA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6A09B3-E1CE-47A6-86F9-1106D0A629A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02C37-6D65-4654-B5AC-5B17C9B1168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C1CD0-4027-44B6-87E1-A4547A0B4620}" type="datetimeFigureOut">
              <a:rPr lang="en-US" smtClean="0"/>
              <a:t>1/10/2024</a:t>
            </a:fld>
            <a:endParaRPr lang="en-US"/>
          </a:p>
        </p:txBody>
      </p:sp>
      <p:sp>
        <p:nvSpPr>
          <p:cNvPr id="5" name="Footer Placeholder 4">
            <a:extLst>
              <a:ext uri="{FF2B5EF4-FFF2-40B4-BE49-F238E27FC236}">
                <a16:creationId xmlns:a16="http://schemas.microsoft.com/office/drawing/2014/main" id="{5EF63987-A4B2-4BA2-A19D-2D41AEE9DA2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4A79FA-39A6-4735-8FD0-B03FBB37868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686EF-331E-404E-8108-D3E3B1DDA292}" type="slidenum">
              <a:rPr lang="en-US" smtClean="0"/>
              <a:t>‹#›</a:t>
            </a:fld>
            <a:endParaRPr lang="en-US"/>
          </a:p>
        </p:txBody>
      </p:sp>
    </p:spTree>
    <p:extLst>
      <p:ext uri="{BB962C8B-B14F-4D97-AF65-F5344CB8AC3E}">
        <p14:creationId xmlns:p14="http://schemas.microsoft.com/office/powerpoint/2010/main" val="4401270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aine.gov/doe/learning/specialed/pl"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getmespark.com/membership-101-the-welcome-se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en/photo/1587939"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penclipart.org/detail/79369"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creativecommons.org/licenses/by-nc/3.0/" TargetMode="External"/><Relationship Id="rId4" Type="http://schemas.openxmlformats.org/officeDocument/2006/relationships/hyperlink" Target="http://www.pngall.com/calendar-p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questions-quiz-man-business-answer-2758705/"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pixabay.com/en/wrong-incorrect-delete-abort-29550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justintarte.com/2011/12/top-10-questions-to-ask-yourself-in.html"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ngall.com/think-png/download/66114"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urses.lumenlearning.com/wmopen-mathforliberalarts/chapter/putting-it-together-collecting-data/"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n/community-crowd-group-man-men-150125/"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askleo.com/what-is-facebook-fan-friday/"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aine.gov/doe/sites/maine.gov.doe/files/2022-09/PROCEDURAL%20MANUAL%20Update%208-1-2020.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openxmlformats.org/officeDocument/2006/relationships/hyperlink" Target="https://creativecommons.org/licenses/by-nc/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pngall.com/calendar-png" TargetMode="External"/><Relationship Id="rId5" Type="http://schemas.openxmlformats.org/officeDocument/2006/relationships/image" Target="../media/image27.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slamulpaceaeterna.wordpress.com/2015/01/09/my-freedom-of-speech1/" TargetMode="Externa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jennifer.gleason@maine.gov" TargetMode="External"/><Relationship Id="rId7" Type="http://schemas.openxmlformats.org/officeDocument/2006/relationships/hyperlink" Target="mailto:julie.pelletier@maine.gov" TargetMode="External"/><Relationship Id="rId2" Type="http://schemas.openxmlformats.org/officeDocument/2006/relationships/hyperlink" Target="mailto:colette.sullivan@maine.gov" TargetMode="External"/><Relationship Id="rId1" Type="http://schemas.openxmlformats.org/officeDocument/2006/relationships/slideLayout" Target="../slideLayouts/slideLayout2.xml"/><Relationship Id="rId6" Type="http://schemas.openxmlformats.org/officeDocument/2006/relationships/hyperlink" Target="mailto:ashley.satre@maine.gov" TargetMode="External"/><Relationship Id="rId5" Type="http://schemas.openxmlformats.org/officeDocument/2006/relationships/hyperlink" Target="mailto:arlie.l.thibodeau@maine.gov" TargetMode="External"/><Relationship Id="rId10" Type="http://schemas.openxmlformats.org/officeDocument/2006/relationships/hyperlink" Target="https://pixabay.com/en/team-cooperation-cohesion-group-1028829/" TargetMode="External"/><Relationship Id="rId4" Type="http://schemas.openxmlformats.org/officeDocument/2006/relationships/hyperlink" Target="mailto:jennifer.Gleason@maine.gov" TargetMode="External"/><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Gnome-emblem-important.sv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www.pngall.com/team-png"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pixabay.com/es/bloc-de-notas-nota-l%C3%A1piz-117597/"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davidapaflo.com/2016/02/why-cards-episode-2.html"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wisc-online.com/assetrepository/viewasset?id=2795" TargetMode="Externa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s://creativecommons.org/licenses/by-nc/3.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flickr.com/photos/60525373@N08/48227463931"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Report-edit.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gente-diver-gente.blogspot.com/2012/05/agenda-divergente.htm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revcollins.com/2014/11/05/meeting-notes-charge-conference-2/" TargetMode="External"/><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hyperlink" Target="https://creativecommons.org/licenses/by-nc-sa/3.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s://creativecommons.org/licenses/by-nc/3.0/" TargetMode="External"/><Relationship Id="rId4" Type="http://schemas.openxmlformats.org/officeDocument/2006/relationships/hyperlink" Target="http://www.pngall.com/meeting-png/download/24519"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https://creativecommons.org/licenses/by/3.0/" TargetMode="External"/><Relationship Id="rId4" Type="http://schemas.openxmlformats.org/officeDocument/2006/relationships/hyperlink" Target="http://myedmondsnews.com/2017/08/mcdonald-mcgarry-insurance-hosting-back-school-drive-benefit-foster-kid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en.wikipedia.org/wiki/File:Parent-left_child-right_yellow-background.svg" TargetMode="Externa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aine.gov/doe/sites/maine.gov.doe/files/2022-09/PROCEDURAL%20MANUAL%20Update%208-1-2020.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maine.gov/doe/CDS/ProceduralSafeguards" TargetMode="Externa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libguides.cu-portland.edu/citationstyles/Chicago_bibliography" TargetMode="External"/><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www.pngall.com/team-work-png/download/13196"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ministry-to-children.com/new-childrens-minister/"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www.supremecourt.gov/opinions/16pdf/15-827_0pm1.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smartersteps.com/2018/11/28/endrew-decision-how-do-you-write-ambitious-iep-goals/" TargetMode="External"/><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wl.excelsior.edu/grammar-essentials/punctuation/punctuation-time-to-write/"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commons.wikimedia.org/wiki/File:Gnome-emblem-important.svg" TargetMode="External"/><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pngimg.com/download/38187" TargetMode="External"/><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ruralministry.wordpress.com/tag/questions/" TargetMode="External"/><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www.maine.gov/doe/sites/maine.gov.doe/files/2022-09/PROCEDURAL%20MANUAL%20Update%208-1-2020.pdf" TargetMode="External"/><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78.xml.rels><?xml version="1.0" encoding="UTF-8" standalone="yes"?>
<Relationships xmlns="http://schemas.openxmlformats.org/package/2006/relationships"><Relationship Id="rId3" Type="http://schemas.openxmlformats.org/officeDocument/2006/relationships/hyperlink" Target="https://www.maine.gov/doe/sites/maine.gov.doe/files/inline-files/State%20Regulation%20Chapter%20101MUSER.pdf" TargetMode="External"/><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hyperlink" Target="https://www.maine.gov/doe/sites/maine.gov.doe/files/2022-09/PROCEDURAL%20MANUAL%20Update%208-1-2020.pdf" TargetMode="External"/><Relationship Id="rId5" Type="http://schemas.openxmlformats.org/officeDocument/2006/relationships/image" Target="../media/image85.png"/><Relationship Id="rId4" Type="http://schemas.openxmlformats.org/officeDocument/2006/relationships/image" Target="../media/image86.jpeg"/></Relationships>
</file>

<file path=ppt/slides/_rels/slide79.xml.rels><?xml version="1.0" encoding="UTF-8" standalone="yes"?>
<Relationships xmlns="http://schemas.openxmlformats.org/package/2006/relationships"><Relationship Id="rId8" Type="http://schemas.openxmlformats.org/officeDocument/2006/relationships/hyperlink" Target="https://www.maine.gov/doe/sites/maine.gov.doe/files/inline-files/State%20Regulation%20Chapter%20101MUSER.pdf" TargetMode="External"/><Relationship Id="rId3" Type="http://schemas.openxmlformats.org/officeDocument/2006/relationships/image" Target="../media/image88.png"/><Relationship Id="rId7" Type="http://schemas.openxmlformats.org/officeDocument/2006/relationships/image" Target="../media/image87.png"/><Relationship Id="rId2" Type="http://schemas.openxmlformats.org/officeDocument/2006/relationships/hyperlink" Target="https://www.maine.gov/doe/sites/maine.gov.doe/files/2023-12/10-31-23%20Updated%2023-24%20IEP%20Quick%20Reference.pdf" TargetMode="Externa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hyperlink" Target="https://www.maine.gov/doe/sites/maine.gov.doe/files/2022-09/PROCEDURAL%20MANUAL%20Update%208-1-2020.pdf" TargetMode="External"/><Relationship Id="rId4" Type="http://schemas.openxmlformats.org/officeDocument/2006/relationships/image" Target="../media/image85.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maine.gov/doe/sites/maine.gov.doe/files/inline-files/Written%20Notice%20Fun%20Facts.pdf" TargetMode="External"/><Relationship Id="rId3" Type="http://schemas.openxmlformats.org/officeDocument/2006/relationships/image" Target="../media/image86.jpeg"/><Relationship Id="rId7" Type="http://schemas.openxmlformats.org/officeDocument/2006/relationships/image" Target="../media/image88.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hyperlink" Target="https://www.maine.gov/doe/sites/maine.gov.doe/files/2023-12/10-31-23%20Updated%2023-24%20IEP%20Quick%20Reference.pdf" TargetMode="External"/><Relationship Id="rId5" Type="http://schemas.openxmlformats.org/officeDocument/2006/relationships/image" Target="../media/image87.png"/><Relationship Id="rId4" Type="http://schemas.openxmlformats.org/officeDocument/2006/relationships/hyperlink" Target="https://www.maine.gov/doe/sites/maine.gov.doe/files/inline-files/State%20Regulation%20Chapter%20101MUSER.pdf"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maine.gov/doe/learning/specialed/pl" TargetMode="External"/><Relationship Id="rId13" Type="http://schemas.openxmlformats.org/officeDocument/2006/relationships/image" Target="../media/image91.png"/><Relationship Id="rId3" Type="http://schemas.openxmlformats.org/officeDocument/2006/relationships/hyperlink" Target="https://www.maine.gov/doe/sites/maine.gov.doe/files/2023-12/10-31-23%20Updated%2023-24%20IEP%20Quick%20Reference.pdf" TargetMode="External"/><Relationship Id="rId7" Type="http://schemas.openxmlformats.org/officeDocument/2006/relationships/hyperlink" Target="https://www.maine.gov/doe/calendar" TargetMode="External"/><Relationship Id="rId12" Type="http://schemas.openxmlformats.org/officeDocument/2006/relationships/image" Target="../media/image90.png"/><Relationship Id="rId2" Type="http://schemas.openxmlformats.org/officeDocument/2006/relationships/image" Target="../media/image86.jpeg"/><Relationship Id="rId16"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hyperlink" Target="https://www.maine.gov/doe/learning/specialed/forms" TargetMode="External"/><Relationship Id="rId5" Type="http://schemas.openxmlformats.org/officeDocument/2006/relationships/hyperlink" Target="https://www.maine.gov/doe/sites/maine.gov.doe/files/inline-files/Written%20Notice%20Fun%20Facts.pdf" TargetMode="External"/><Relationship Id="rId15" Type="http://schemas.openxmlformats.org/officeDocument/2006/relationships/image" Target="../media/image93.png"/><Relationship Id="rId10" Type="http://schemas.openxmlformats.org/officeDocument/2006/relationships/hyperlink" Target="https://www.maine.gov/doe/learning/specialed/law" TargetMode="External"/><Relationship Id="rId4" Type="http://schemas.openxmlformats.org/officeDocument/2006/relationships/image" Target="../media/image88.png"/><Relationship Id="rId9" Type="http://schemas.openxmlformats.org/officeDocument/2006/relationships/hyperlink" Target="https://www.maine.gov/doe/learning/specialed/supervision" TargetMode="External"/><Relationship Id="rId14" Type="http://schemas.openxmlformats.org/officeDocument/2006/relationships/image" Target="../media/image92.png"/></Relationships>
</file>

<file path=ppt/slides/_rels/slide82.xml.rels><?xml version="1.0" encoding="UTF-8" standalone="yes"?>
<Relationships xmlns="http://schemas.openxmlformats.org/package/2006/relationships"><Relationship Id="rId8" Type="http://schemas.openxmlformats.org/officeDocument/2006/relationships/hyperlink" Target="https://www.maine.gov/doe/learning/specialed/law" TargetMode="External"/><Relationship Id="rId13" Type="http://schemas.openxmlformats.org/officeDocument/2006/relationships/image" Target="../media/image93.png"/><Relationship Id="rId3" Type="http://schemas.openxmlformats.org/officeDocument/2006/relationships/hyperlink" Target="https://www.maine.gov/doe/sites/maine.gov.doe/files/inline-files/Written%20Notice%20Fun%20Facts.pdf" TargetMode="External"/><Relationship Id="rId7" Type="http://schemas.openxmlformats.org/officeDocument/2006/relationships/hyperlink" Target="https://www.maine.gov/doe/learning/specialed/supervision" TargetMode="External"/><Relationship Id="rId12" Type="http://schemas.openxmlformats.org/officeDocument/2006/relationships/image" Target="../media/image92.pn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hyperlink" Target="https://www.maine.gov/doe/learning/specialed/pl" TargetMode="External"/><Relationship Id="rId11" Type="http://schemas.openxmlformats.org/officeDocument/2006/relationships/image" Target="../media/image91.png"/><Relationship Id="rId5" Type="http://schemas.openxmlformats.org/officeDocument/2006/relationships/hyperlink" Target="https://www.maine.gov/doe/calendar" TargetMode="External"/><Relationship Id="rId10"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hyperlink" Target="https://www.maine.gov/doe/learning/specialed/forms" TargetMode="External"/><Relationship Id="rId14" Type="http://schemas.openxmlformats.org/officeDocument/2006/relationships/image" Target="../media/image94.png"/></Relationships>
</file>

<file path=ppt/slides/_rels/slide83.xml.rels><?xml version="1.0" encoding="UTF-8" standalone="yes"?>
<Relationships xmlns="http://schemas.openxmlformats.org/package/2006/relationships"><Relationship Id="rId8" Type="http://schemas.openxmlformats.org/officeDocument/2006/relationships/hyperlink" Target="https://mainestate.zoom.us/meeting/register/tZ0qdOGvqT0qGNXvbmnkfad5TNTqd9jX7zyZ" TargetMode="External"/><Relationship Id="rId13" Type="http://schemas.openxmlformats.org/officeDocument/2006/relationships/hyperlink" Target="https://mainestate.zoom.us/meeting/register/tZ0tduqoqjMiHN0By2hkV1kplYd_xM2ob_cz" TargetMode="External"/><Relationship Id="rId3" Type="http://schemas.openxmlformats.org/officeDocument/2006/relationships/hyperlink" Target="https://mainestate.zoom.us/meeting/register/tZEpd-mgqD8jGNVq0D6U8hVNFnS1IQchhuvz" TargetMode="External"/><Relationship Id="rId7" Type="http://schemas.openxmlformats.org/officeDocument/2006/relationships/hyperlink" Target="https://mainestate.zoom.us/meeting/register/tZItfu2prTstEtbYoasKiZKwM5pQzNsCaTnU" TargetMode="External"/><Relationship Id="rId12" Type="http://schemas.openxmlformats.org/officeDocument/2006/relationships/hyperlink" Target="https://mainestate.zoom.us/meeting/register/tZAqcOuvrTstH9Ch6lsQpddoGkq_6P01D9SS" TargetMode="External"/><Relationship Id="rId2" Type="http://schemas.openxmlformats.org/officeDocument/2006/relationships/hyperlink" Target="https://mainestate.zoom.us/meeting/register/tZAtc-yqrjwjGNHq9qH73gccGuOL6PTbq2cf" TargetMode="External"/><Relationship Id="rId1" Type="http://schemas.openxmlformats.org/officeDocument/2006/relationships/slideLayout" Target="../slideLayouts/slideLayout7.xml"/><Relationship Id="rId6" Type="http://schemas.openxmlformats.org/officeDocument/2006/relationships/hyperlink" Target="https://mainestate.zoom.us/meeting/register/tZUodOyoqDoiE9PRXT2W7C7YmNVZwVAyB73G" TargetMode="External"/><Relationship Id="rId11" Type="http://schemas.openxmlformats.org/officeDocument/2006/relationships/hyperlink" Target="https://mainestate.zoom.us/meeting/register/tZApd-Ggrj0qHdcSwTAt4RKUQ8QdeX957xqQ" TargetMode="External"/><Relationship Id="rId5" Type="http://schemas.openxmlformats.org/officeDocument/2006/relationships/hyperlink" Target="https://mainestate.zoom.us/meeting/register/tZItcuugqjssEtzrlb9Cfy3Yb3MaylPCegjJ" TargetMode="External"/><Relationship Id="rId15" Type="http://schemas.openxmlformats.org/officeDocument/2006/relationships/hyperlink" Target="https://mainestate.zoom.us/meeting/register/tZYrcOqurzwiHdNl3ODwglIIglSA6sBbOqNi" TargetMode="External"/><Relationship Id="rId10" Type="http://schemas.openxmlformats.org/officeDocument/2006/relationships/hyperlink" Target="https://mainestate.zoom.us/meeting/register/tZcrdOyuqj8oH9NOCgURgjUmHRasmVcMF6bd" TargetMode="External"/><Relationship Id="rId4" Type="http://schemas.openxmlformats.org/officeDocument/2006/relationships/hyperlink" Target="https://mainestate.zoom.us/meeting/register/tZwkc--hrzwiHN3JcOaWlOtwpnpY_pmjd_mU" TargetMode="External"/><Relationship Id="rId9" Type="http://schemas.openxmlformats.org/officeDocument/2006/relationships/hyperlink" Target="https://mainestate.zoom.us/meeting/register/tZUtduGrpjIsHtdUZDs5fr1Vz-5hyYW2XUR9" TargetMode="External"/><Relationship Id="rId14" Type="http://schemas.openxmlformats.org/officeDocument/2006/relationships/hyperlink" Target="https://mainestate.zoom.us/meeting/register/tZEqdeutrzMtEtJLL8Db1CNmvmeYkaprs2rg"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mainestate.zoom.us/meeting/register/tZwkce-hqjkiGtWx50Zp_hlDWU-nfxPLc_wE" TargetMode="External"/><Relationship Id="rId13" Type="http://schemas.openxmlformats.org/officeDocument/2006/relationships/hyperlink" Target="https://mainestate.zoom.us/meeting/register/tZcsd-iurzssGdWWJpzVfA3L9aHA2fcTjmma" TargetMode="External"/><Relationship Id="rId3" Type="http://schemas.openxmlformats.org/officeDocument/2006/relationships/hyperlink" Target="https://mainestate.zoom.us/meeting/register/tZMrdu6pqDwsHdSqEXuK3a10RhAJTcJVpguo" TargetMode="External"/><Relationship Id="rId7" Type="http://schemas.openxmlformats.org/officeDocument/2006/relationships/hyperlink" Target="https://mainestate.zoom.us/meeting/register/tZIqfu6gqjksHNYzwk5ev7pjmzmqO9niJSi9" TargetMode="External"/><Relationship Id="rId12" Type="http://schemas.openxmlformats.org/officeDocument/2006/relationships/hyperlink" Target="https://mainestate.zoom.us/meeting/register/tZEkde-urzkoGNKtcYtXpeSe_zz128BduJIg" TargetMode="External"/><Relationship Id="rId2" Type="http://schemas.openxmlformats.org/officeDocument/2006/relationships/hyperlink" Target="https://mainestate.zoom.us/meeting/register/tZMtdO-srTsuEtfucEOfeoYxAjBSfu-s1WXZ" TargetMode="External"/><Relationship Id="rId16" Type="http://schemas.openxmlformats.org/officeDocument/2006/relationships/hyperlink" Target="https://mainestate.zoom.us/meeting/register/tZEtc-qvrDwqGdXYcqWkrRC7vzTKxRNUwVmE" TargetMode="External"/><Relationship Id="rId1" Type="http://schemas.openxmlformats.org/officeDocument/2006/relationships/slideLayout" Target="../slideLayouts/slideLayout7.xml"/><Relationship Id="rId6" Type="http://schemas.openxmlformats.org/officeDocument/2006/relationships/hyperlink" Target="https://mainestate.zoom.us/meeting/register/tZUkc-isqTktGtYMozpa-2YUaHuXqFkvQYAU" TargetMode="External"/><Relationship Id="rId11" Type="http://schemas.openxmlformats.org/officeDocument/2006/relationships/hyperlink" Target="https://mainestate.zoom.us/meeting/register/tZAlcuuhpzspG9ewDBOoYsqUb4tHo0YsKLUy" TargetMode="External"/><Relationship Id="rId5" Type="http://schemas.openxmlformats.org/officeDocument/2006/relationships/hyperlink" Target="https://mainestate.zoom.us/meeting/register/tZwkf-6rqj8qH92Ytt8em98ioLMfaEgVZYLf" TargetMode="External"/><Relationship Id="rId15" Type="http://schemas.openxmlformats.org/officeDocument/2006/relationships/hyperlink" Target="https://mainestate.zoom.us/meeting/register/tZwpce-grz4pGN2EPp5sxK7wI29gKDFldp1I" TargetMode="External"/><Relationship Id="rId10" Type="http://schemas.openxmlformats.org/officeDocument/2006/relationships/hyperlink" Target="https://mainestate.zoom.us/meeting/register/tZMofu6vqDItG9bY0pfJz5d9-nF3c33iujde" TargetMode="External"/><Relationship Id="rId4" Type="http://schemas.openxmlformats.org/officeDocument/2006/relationships/hyperlink" Target="https://mainestate.zoom.us/meeting/register/tZYqdu6uqT4jG9Gbar4-JwPknFeUkf5PynnI" TargetMode="External"/><Relationship Id="rId9" Type="http://schemas.openxmlformats.org/officeDocument/2006/relationships/hyperlink" Target="https://mainestate.zoom.us/meeting/register/tZMtcuyupzMoGNaZr-cCD6G-2Lpqx7-6IW_d" TargetMode="External"/><Relationship Id="rId14" Type="http://schemas.openxmlformats.org/officeDocument/2006/relationships/hyperlink" Target="https://mainestate.zoom.us/meeting/register/tZwodOGhpzkvHtSioGFjZGXi0KooPfJtmYSX"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s://www.maine.gov/doe/learning/specialed/pl/officehourarchives/discipline"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hyperlink" Target="https://forms.office.com/g/by472QQLDJ"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pngimg.com/download/66630" TargetMode="External"/><Relationship Id="rId3" Type="http://schemas.openxmlformats.org/officeDocument/2006/relationships/hyperlink" Target="mailto:jennifer.Gleason@maine.gov" TargetMode="External"/><Relationship Id="rId7" Type="http://schemas.openxmlformats.org/officeDocument/2006/relationships/image" Target="../media/image100.png"/><Relationship Id="rId12" Type="http://schemas.openxmlformats.org/officeDocument/2006/relationships/image" Target="../media/image10.png"/><Relationship Id="rId2" Type="http://schemas.openxmlformats.org/officeDocument/2006/relationships/hyperlink" Target="mailto:colette.sullivan@maine.gov" TargetMode="External"/><Relationship Id="rId1" Type="http://schemas.openxmlformats.org/officeDocument/2006/relationships/slideLayout" Target="../slideLayouts/slideLayout2.xml"/><Relationship Id="rId6" Type="http://schemas.openxmlformats.org/officeDocument/2006/relationships/hyperlink" Target="mailto:julie.pelletier@maine.gov" TargetMode="External"/><Relationship Id="rId11" Type="http://schemas.openxmlformats.org/officeDocument/2006/relationships/hyperlink" Target="https://www.pngall.com/graphic-design-png" TargetMode="External"/><Relationship Id="rId5" Type="http://schemas.openxmlformats.org/officeDocument/2006/relationships/hyperlink" Target="mailto:ashley.satre@maine.gov" TargetMode="External"/><Relationship Id="rId10" Type="http://schemas.openxmlformats.org/officeDocument/2006/relationships/image" Target="../media/image101.png"/><Relationship Id="rId4" Type="http://schemas.openxmlformats.org/officeDocument/2006/relationships/hyperlink" Target="mailto:karlie.l.thibodeau@maine.gov" TargetMode="External"/><Relationship Id="rId9"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00EB1-8048-418F-9595-8CD9B60E447E}"/>
              </a:ext>
            </a:extLst>
          </p:cNvPr>
          <p:cNvSpPr>
            <a:spLocks noGrp="1"/>
          </p:cNvSpPr>
          <p:nvPr>
            <p:ph idx="1"/>
          </p:nvPr>
        </p:nvSpPr>
        <p:spPr>
          <a:xfrm>
            <a:off x="495299" y="636103"/>
            <a:ext cx="8153400" cy="5839342"/>
          </a:xfrm>
          <a:noFill/>
          <a:effectLst>
            <a:outerShdw blurRad="50800" dist="38100" dir="2700000" algn="tl" rotWithShape="0">
              <a:prstClr val="black">
                <a:alpha val="40000"/>
              </a:prstClr>
            </a:outerShdw>
          </a:effectLst>
        </p:spPr>
        <p:txBody>
          <a:bodyPr/>
          <a:lstStyle/>
          <a:p>
            <a:pPr marL="0" indent="0" algn="ctr">
              <a:buNone/>
            </a:pPr>
            <a:endParaRPr lang="en-US" sz="1000" b="1" i="1">
              <a:solidFill>
                <a:schemeClr val="tx1"/>
              </a:solidFill>
              <a:cs typeface="Calibri" panose="020F0502020204030204" pitchFamily="34" charset="0"/>
            </a:endParaRPr>
          </a:p>
          <a:p>
            <a:pPr marL="0" indent="0" algn="ctr">
              <a:buNone/>
            </a:pPr>
            <a:endParaRPr lang="en-US" sz="1800" b="1" i="1" u="sng">
              <a:solidFill>
                <a:schemeClr val="tx1"/>
              </a:solidFill>
              <a:cs typeface="Calibri" panose="020F0502020204030204" pitchFamily="34" charset="0"/>
            </a:endParaRPr>
          </a:p>
          <a:p>
            <a:pPr marL="0" indent="0" algn="ctr">
              <a:buNone/>
            </a:pPr>
            <a:endParaRPr lang="en-US" sz="1800" b="1" i="1" u="sng">
              <a:solidFill>
                <a:schemeClr val="tx1"/>
              </a:solidFill>
              <a:cs typeface="Calibri" panose="020F0502020204030204" pitchFamily="34" charset="0"/>
            </a:endParaRPr>
          </a:p>
          <a:p>
            <a:pPr marL="0" indent="0" algn="ctr">
              <a:buNone/>
            </a:pPr>
            <a:endParaRPr lang="en-US" sz="1800" b="1" i="1" u="sng">
              <a:solidFill>
                <a:schemeClr val="tx1"/>
              </a:solidFill>
              <a:cs typeface="Calibri" panose="020F0502020204030204" pitchFamily="34" charset="0"/>
            </a:endParaRPr>
          </a:p>
          <a:p>
            <a:pPr marL="0" indent="0" algn="ctr">
              <a:buNone/>
            </a:pPr>
            <a:endParaRPr lang="en-US" sz="1800" b="1" i="1" u="sng">
              <a:solidFill>
                <a:schemeClr val="tx1"/>
              </a:solidFill>
              <a:cs typeface="Calibri" panose="020F0502020204030204" pitchFamily="34" charset="0"/>
            </a:endParaRPr>
          </a:p>
          <a:p>
            <a:pPr marL="0" indent="0" algn="ctr">
              <a:buNone/>
            </a:pPr>
            <a:endParaRPr lang="en-US" sz="2400" b="1" i="1">
              <a:solidFill>
                <a:schemeClr val="tx1"/>
              </a:solidFill>
              <a:cs typeface="Calibri" panose="020F0502020204030204" pitchFamily="34" charset="0"/>
            </a:endParaRPr>
          </a:p>
          <a:p>
            <a:pPr marL="0" indent="0" algn="ctr">
              <a:buNone/>
            </a:pPr>
            <a:endParaRPr lang="en-US" sz="2400" b="1" i="1">
              <a:solidFill>
                <a:schemeClr val="tx1"/>
              </a:solidFill>
              <a:cs typeface="Calibri" panose="020F0502020204030204" pitchFamily="34" charset="0"/>
            </a:endParaRPr>
          </a:p>
          <a:p>
            <a:pPr marL="0" indent="0" algn="ctr">
              <a:buNone/>
            </a:pPr>
            <a:endParaRPr lang="en-US" sz="2400" b="1" i="1">
              <a:solidFill>
                <a:schemeClr val="tx1"/>
              </a:solidFill>
              <a:highlight>
                <a:srgbClr val="FFFF00"/>
              </a:highlight>
              <a:cs typeface="Calibri" panose="020F0502020204030204" pitchFamily="34" charset="0"/>
            </a:endParaRPr>
          </a:p>
          <a:p>
            <a:pPr marL="0" indent="0" algn="ctr">
              <a:buNone/>
            </a:pPr>
            <a:r>
              <a:rPr lang="en-US" sz="2400" b="1" i="1">
                <a:solidFill>
                  <a:schemeClr val="tx1"/>
                </a:solidFill>
                <a:highlight>
                  <a:srgbClr val="FFFF00"/>
                </a:highlight>
                <a:cs typeface="Calibri" panose="020F0502020204030204" pitchFamily="34" charset="0"/>
              </a:rPr>
              <a:t>This Training is being Recorded.</a:t>
            </a:r>
          </a:p>
          <a:p>
            <a:pPr marL="0" indent="0" algn="ctr">
              <a:buNone/>
            </a:pPr>
            <a:r>
              <a:rPr lang="en-US" sz="2400" b="1" i="1">
                <a:solidFill>
                  <a:schemeClr val="bg1"/>
                </a:solidFill>
                <a:cs typeface="Calibri" panose="020F0502020204030204" pitchFamily="34" charset="0"/>
              </a:rPr>
              <a:t>Please feel free to ask questions as they come up, but we will have Chat Box Check-Ins throughout the training.</a:t>
            </a:r>
          </a:p>
          <a:p>
            <a:pPr marL="0" indent="0" algn="ctr">
              <a:buNone/>
            </a:pPr>
            <a:endParaRPr lang="en-US" sz="900" b="1" i="1">
              <a:solidFill>
                <a:schemeClr val="tx1"/>
              </a:solidFill>
              <a:cs typeface="Calibri" panose="020F0502020204030204" pitchFamily="34" charset="0"/>
            </a:endParaRPr>
          </a:p>
          <a:p>
            <a:pPr marL="0" indent="0" algn="ctr">
              <a:buNone/>
            </a:pPr>
            <a:r>
              <a:rPr lang="en-US" sz="2400" b="1" i="1">
                <a:solidFill>
                  <a:schemeClr val="tx1"/>
                </a:solidFill>
                <a:highlight>
                  <a:srgbClr val="00FF00"/>
                </a:highlight>
                <a:cs typeface="Calibri" panose="020F0502020204030204" pitchFamily="34" charset="0"/>
              </a:rPr>
              <a:t>LIVE TRANSCRIPTION IS AVAILABLE</a:t>
            </a:r>
            <a:endParaRPr lang="en-US" sz="2400" b="1">
              <a:solidFill>
                <a:schemeClr val="tx1"/>
              </a:solidFill>
              <a:highlight>
                <a:srgbClr val="00FF00"/>
              </a:highlight>
              <a:cs typeface="Calibri" panose="020F0502020204030204" pitchFamily="34" charset="0"/>
            </a:endParaRPr>
          </a:p>
          <a:p>
            <a:pPr marL="0" indent="0" algn="ctr">
              <a:buNone/>
            </a:pPr>
            <a:endParaRPr lang="en-US" sz="1400" b="1" i="0" u="none" strike="noStrike">
              <a:solidFill>
                <a:schemeClr val="tx1"/>
              </a:solidFill>
              <a:effectLst/>
              <a:highlight>
                <a:srgbClr val="00FF00"/>
              </a:highlight>
              <a:latin typeface="Calibri" panose="020F0502020204030204" pitchFamily="34" charset="0"/>
              <a:cs typeface="Calibri" panose="020F0502020204030204" pitchFamily="34" charset="0"/>
            </a:endParaRPr>
          </a:p>
          <a:p>
            <a:pPr marL="0" indent="0" algn="ctr">
              <a:buNone/>
            </a:pPr>
            <a:r>
              <a:rPr lang="en-US" sz="1200" b="1" i="0" u="none" strike="noStrike">
                <a:solidFill>
                  <a:srgbClr val="000000"/>
                </a:solidFill>
                <a:effectLst/>
                <a:latin typeface="Calibri" panose="020F0502020204030204" pitchFamily="34" charset="0"/>
              </a:rPr>
              <a:t>Link for Recordings and Power Points – </a:t>
            </a:r>
            <a:r>
              <a:rPr lang="en-US" sz="1200" b="1" i="0" u="none" strike="noStrike">
                <a:solidFill>
                  <a:srgbClr val="274F73"/>
                </a:solidFill>
                <a:effectLst/>
                <a:latin typeface="Calibri" panose="020F0502020204030204" pitchFamily="34" charset="0"/>
              </a:rPr>
              <a:t> </a:t>
            </a:r>
            <a:r>
              <a:rPr lang="en-US" sz="1800" b="1">
                <a:hlinkClick r:id="rId3"/>
              </a:rPr>
              <a:t>https://www.maine.gov/doe/learning/specialed/pl</a:t>
            </a:r>
            <a:endParaRPr lang="en-US" sz="1800" b="1" i="1">
              <a:solidFill>
                <a:schemeClr val="tx1"/>
              </a:solidFill>
              <a:cs typeface="Calibri" panose="020F0502020204030204" pitchFamily="34" charset="0"/>
            </a:endParaRPr>
          </a:p>
          <a:p>
            <a:pPr marL="0" indent="0" algn="ctr">
              <a:buNone/>
            </a:pPr>
            <a:endParaRPr lang="en-US" sz="1800" b="1">
              <a:solidFill>
                <a:schemeClr val="tx1"/>
              </a:solidFill>
              <a:cs typeface="Calibri" panose="020F0502020204030204" pitchFamily="34" charset="0"/>
            </a:endParaRPr>
          </a:p>
          <a:p>
            <a:pPr marL="0" indent="0">
              <a:buNone/>
            </a:pPr>
            <a:endParaRPr lang="en-US" sz="3200" b="1">
              <a:solidFill>
                <a:schemeClr val="tx1"/>
              </a:solidFill>
              <a:cs typeface="Calibri" panose="020F050202020403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98CC7162-C8CC-4D98-8EFC-6260775EBB8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0918" y="550344"/>
            <a:ext cx="7492482" cy="2692611"/>
          </a:xfrm>
          <a:prstGeom prst="rect">
            <a:avLst/>
          </a:prstGeom>
        </p:spPr>
      </p:pic>
      <p:sp>
        <p:nvSpPr>
          <p:cNvPr id="6" name="TextBox 5">
            <a:extLst>
              <a:ext uri="{FF2B5EF4-FFF2-40B4-BE49-F238E27FC236}">
                <a16:creationId xmlns:a16="http://schemas.microsoft.com/office/drawing/2014/main" id="{DD3B6929-4375-4E62-B05F-E1A06FB4B55B}"/>
              </a:ext>
            </a:extLst>
          </p:cNvPr>
          <p:cNvSpPr txBox="1"/>
          <p:nvPr/>
        </p:nvSpPr>
        <p:spPr>
          <a:xfrm>
            <a:off x="2890621" y="2649829"/>
            <a:ext cx="3362756"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Calibri" panose="020F0502020204030204" pitchFamily="34" charset="0"/>
                <a:ea typeface="+mn-ea"/>
                <a:cs typeface="+mn-cs"/>
                <a:hlinkClick r:id="rId5" tooltip="http://getmespark.com/membership-101-the-welcome-series/">
                  <a:extLst>
                    <a:ext uri="{A12FA001-AC4F-418D-AE19-62706E023703}">
                      <ahyp:hlinkClr xmlns:ahyp="http://schemas.microsoft.com/office/drawing/2018/hyperlinkcolor" val="tx"/>
                    </a:ext>
                  </a:extLst>
                </a:hlinkClick>
              </a:rPr>
              <a:t>This Photo</a:t>
            </a:r>
            <a:r>
              <a:rPr kumimoji="0" lang="en-US" sz="800" b="1" i="0" u="none" strike="noStrike" kern="1200" cap="none" spc="0" normalizeH="0" baseline="0" noProof="0">
                <a:ln>
                  <a:noFill/>
                </a:ln>
                <a:solidFill>
                  <a:schemeClr val="bg1"/>
                </a:solidFill>
                <a:effectLst/>
                <a:uLnTx/>
                <a:uFillTx/>
                <a:latin typeface="Calibri" panose="020F0502020204030204" pitchFamily="34" charset="0"/>
                <a:ea typeface="+mn-ea"/>
                <a:cs typeface="+mn-cs"/>
              </a:rPr>
              <a:t> by Unknown Author is licensed under </a:t>
            </a:r>
            <a:r>
              <a:rPr kumimoji="0" lang="en-US" sz="800" b="1" i="0" u="none" strike="noStrike" kern="1200" cap="none" spc="0" normalizeH="0" baseline="0" noProof="0">
                <a:ln>
                  <a:noFill/>
                </a:ln>
                <a:solidFill>
                  <a:schemeClr val="bg1"/>
                </a:solidFill>
                <a:effectLst/>
                <a:uLnTx/>
                <a:uFillTx/>
                <a:latin typeface="Calibri" panose="020F0502020204030204" pitchFamily="34" charset="0"/>
                <a:ea typeface="+mn-ea"/>
                <a:cs typeface="+mn-cs"/>
                <a:hlinkClick r:id="rId6" tooltip="https://creativecommons.org/licenses/by-nc-sa/3.0/">
                  <a:extLst>
                    <a:ext uri="{A12FA001-AC4F-418D-AE19-62706E023703}">
                      <ahyp:hlinkClr xmlns:ahyp="http://schemas.microsoft.com/office/drawing/2018/hyperlinkcolor" val="tx"/>
                    </a:ext>
                  </a:extLst>
                </a:hlinkClick>
              </a:rPr>
              <a:t>CC BY-SA-NC</a:t>
            </a:r>
            <a:endParaRPr kumimoji="0" lang="en-US" sz="800" b="1"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pic>
        <p:nvPicPr>
          <p:cNvPr id="11" name="Picture 2" descr="Gantt, Hilary / Virtual Office Hours">
            <a:extLst>
              <a:ext uri="{FF2B5EF4-FFF2-40B4-BE49-F238E27FC236}">
                <a16:creationId xmlns:a16="http://schemas.microsoft.com/office/drawing/2014/main" id="{3EA13308-709C-4C02-B381-4EEEAE0E4B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174"/>
          <a:stretch/>
        </p:blipFill>
        <p:spPr bwMode="auto">
          <a:xfrm>
            <a:off x="6950469" y="2563151"/>
            <a:ext cx="1905879" cy="1051895"/>
          </a:xfrm>
          <a:prstGeom prst="snip2SameRect">
            <a:avLst>
              <a:gd name="adj1" fmla="val 40919"/>
              <a:gd name="adj2"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58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5299" y="181275"/>
            <a:ext cx="8153400" cy="541256"/>
          </a:xfrm>
        </p:spPr>
        <p:txBody>
          <a:bodyPr>
            <a:normAutofit fontScale="90000"/>
          </a:bodyPr>
          <a:lstStyle/>
          <a:p>
            <a:pPr algn="ctr"/>
            <a:r>
              <a:rPr lang="en-US" sz="3600" u="sng">
                <a:solidFill>
                  <a:schemeClr val="tx1"/>
                </a:solidFill>
              </a:rPr>
              <a:t>Advance Written Notice</a:t>
            </a:r>
            <a:endParaRPr lang="en-US" sz="3600" u="sng"/>
          </a:p>
        </p:txBody>
      </p:sp>
      <p:sp>
        <p:nvSpPr>
          <p:cNvPr id="7" name="TextBox 6">
            <a:extLst>
              <a:ext uri="{FF2B5EF4-FFF2-40B4-BE49-F238E27FC236}">
                <a16:creationId xmlns:a16="http://schemas.microsoft.com/office/drawing/2014/main" id="{F809BD20-5DA2-40C2-9867-D8561B0B2F9F}"/>
              </a:ext>
            </a:extLst>
          </p:cNvPr>
          <p:cNvSpPr txBox="1"/>
          <p:nvPr/>
        </p:nvSpPr>
        <p:spPr>
          <a:xfrm>
            <a:off x="457200" y="1074656"/>
            <a:ext cx="8601959" cy="347787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Document the SAUs attempt to promote parent(s) participation and attendance.</a:t>
            </a:r>
          </a:p>
          <a:p>
            <a:r>
              <a:rPr lang="en-US" sz="2000" b="1" u="sng">
                <a:highlight>
                  <a:srgbClr val="FFFF00"/>
                </a:highlight>
              </a:rPr>
              <a:t>Directions</a:t>
            </a:r>
            <a:r>
              <a:rPr lang="en-US" sz="2000" b="1"/>
              <a:t>:</a:t>
            </a:r>
            <a:endParaRPr lang="en-US" sz="2000"/>
          </a:p>
          <a:p>
            <a:pPr marL="342900" indent="-342900">
              <a:buFont typeface="Arial" panose="020B0604020202020204" pitchFamily="34" charset="0"/>
              <a:buChar char="•"/>
            </a:pPr>
            <a:r>
              <a:rPr lang="en-US" sz="2000"/>
              <a:t>Schools must make reasonable efforts to schedule the IEP meeting at a mutually agreed on time and place.</a:t>
            </a:r>
          </a:p>
          <a:p>
            <a:pPr marL="342900" indent="-342900">
              <a:buFont typeface="Arial" panose="020B0604020202020204" pitchFamily="34" charset="0"/>
              <a:buChar char="•"/>
            </a:pPr>
            <a:r>
              <a:rPr lang="en-US" sz="2000"/>
              <a:t>As a rule of thumb, if the SAU is having difficulty convincing a parent to attend, it should make multiple attempts in addition to sending the AWN to schedule the IEP meeting so that parents have an opportunity to attend.</a:t>
            </a:r>
          </a:p>
          <a:p>
            <a:pPr marL="342900" indent="-342900">
              <a:buFont typeface="Arial" panose="020B0604020202020204" pitchFamily="34" charset="0"/>
              <a:buChar char="•"/>
            </a:pPr>
            <a:r>
              <a:rPr lang="en-US" sz="2000"/>
              <a:t>If the SAU makes these attempts and the parents do not attend, the SAU may proceed to hold the IEP meeting.</a:t>
            </a:r>
            <a:endParaRPr lang="en-US" sz="2400"/>
          </a:p>
        </p:txBody>
      </p:sp>
      <p:pic>
        <p:nvPicPr>
          <p:cNvPr id="3" name="Picture 2">
            <a:extLst>
              <a:ext uri="{FF2B5EF4-FFF2-40B4-BE49-F238E27FC236}">
                <a16:creationId xmlns:a16="http://schemas.microsoft.com/office/drawing/2014/main" id="{57A57462-471A-F784-8D57-87C80966CF51}"/>
              </a:ext>
            </a:extLst>
          </p:cNvPr>
          <p:cNvPicPr>
            <a:picLocks noChangeAspect="1"/>
          </p:cNvPicPr>
          <p:nvPr/>
        </p:nvPicPr>
        <p:blipFill>
          <a:blip r:embed="rId2"/>
          <a:stretch>
            <a:fillRect/>
          </a:stretch>
        </p:blipFill>
        <p:spPr>
          <a:xfrm>
            <a:off x="328204" y="4600260"/>
            <a:ext cx="7830643" cy="2257740"/>
          </a:xfrm>
          <a:prstGeom prst="rect">
            <a:avLst/>
          </a:prstGeom>
        </p:spPr>
      </p:pic>
    </p:spTree>
    <p:extLst>
      <p:ext uri="{BB962C8B-B14F-4D97-AF65-F5344CB8AC3E}">
        <p14:creationId xmlns:p14="http://schemas.microsoft.com/office/powerpoint/2010/main" val="392443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A2471D-D9B1-6AF5-6AC9-8283A5EE8440}"/>
              </a:ext>
            </a:extLst>
          </p:cNvPr>
          <p:cNvPicPr>
            <a:picLocks noChangeAspect="1"/>
          </p:cNvPicPr>
          <p:nvPr/>
        </p:nvPicPr>
        <p:blipFill>
          <a:blip r:embed="rId2"/>
          <a:stretch>
            <a:fillRect/>
          </a:stretch>
        </p:blipFill>
        <p:spPr>
          <a:xfrm>
            <a:off x="980574" y="5509876"/>
            <a:ext cx="7182852" cy="790685"/>
          </a:xfrm>
          <a:prstGeom prst="rect">
            <a:avLst/>
          </a:prstGeom>
        </p:spPr>
      </p:pic>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5300" y="158002"/>
            <a:ext cx="8153400" cy="541256"/>
          </a:xfrm>
        </p:spPr>
        <p:txBody>
          <a:bodyPr>
            <a:normAutofit fontScale="90000"/>
          </a:bodyPr>
          <a:lstStyle/>
          <a:p>
            <a:pPr algn="ctr"/>
            <a:r>
              <a:rPr lang="en-US" sz="3600" u="sng">
                <a:solidFill>
                  <a:schemeClr val="tx1"/>
                </a:solidFill>
              </a:rPr>
              <a:t>Advance Written Notice</a:t>
            </a:r>
            <a:endParaRPr lang="en-US" sz="3600" u="sng"/>
          </a:p>
        </p:txBody>
      </p:sp>
      <p:sp>
        <p:nvSpPr>
          <p:cNvPr id="7" name="TextBox 6">
            <a:extLst>
              <a:ext uri="{FF2B5EF4-FFF2-40B4-BE49-F238E27FC236}">
                <a16:creationId xmlns:a16="http://schemas.microsoft.com/office/drawing/2014/main" id="{F809BD20-5DA2-40C2-9867-D8561B0B2F9F}"/>
              </a:ext>
            </a:extLst>
          </p:cNvPr>
          <p:cNvSpPr txBox="1"/>
          <p:nvPr/>
        </p:nvSpPr>
        <p:spPr>
          <a:xfrm>
            <a:off x="457200" y="1074656"/>
            <a:ext cx="8592532" cy="1015663"/>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Document the parent’s willingness to waive the 7-day notice of the IEP meeting.</a:t>
            </a:r>
          </a:p>
        </p:txBody>
      </p:sp>
      <p:pic>
        <p:nvPicPr>
          <p:cNvPr id="8" name="Picture 7">
            <a:extLst>
              <a:ext uri="{FF2B5EF4-FFF2-40B4-BE49-F238E27FC236}">
                <a16:creationId xmlns:a16="http://schemas.microsoft.com/office/drawing/2014/main" id="{514E09B0-011E-50E1-2000-B37E0CA7F76B}"/>
              </a:ext>
            </a:extLst>
          </p:cNvPr>
          <p:cNvPicPr>
            <a:picLocks noChangeAspect="1"/>
          </p:cNvPicPr>
          <p:nvPr/>
        </p:nvPicPr>
        <p:blipFill>
          <a:blip r:embed="rId3"/>
          <a:stretch>
            <a:fillRect/>
          </a:stretch>
        </p:blipFill>
        <p:spPr>
          <a:xfrm>
            <a:off x="932942" y="2090319"/>
            <a:ext cx="7278116" cy="3296110"/>
          </a:xfrm>
          <a:prstGeom prst="rect">
            <a:avLst/>
          </a:prstGeom>
        </p:spPr>
      </p:pic>
      <p:sp>
        <p:nvSpPr>
          <p:cNvPr id="6" name="Arrow: Down 5">
            <a:extLst>
              <a:ext uri="{FF2B5EF4-FFF2-40B4-BE49-F238E27FC236}">
                <a16:creationId xmlns:a16="http://schemas.microsoft.com/office/drawing/2014/main" id="{DF782B45-D2B8-4F43-9863-F1DCFE5E2CF3}"/>
              </a:ext>
            </a:extLst>
          </p:cNvPr>
          <p:cNvSpPr/>
          <p:nvPr/>
        </p:nvSpPr>
        <p:spPr>
          <a:xfrm rot="10800000">
            <a:off x="2930638" y="5108559"/>
            <a:ext cx="838985" cy="555739"/>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242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5300" y="172674"/>
            <a:ext cx="8153400" cy="541256"/>
          </a:xfrm>
        </p:spPr>
        <p:txBody>
          <a:bodyPr>
            <a:normAutofit fontScale="90000"/>
          </a:bodyPr>
          <a:lstStyle/>
          <a:p>
            <a:pPr algn="ctr"/>
            <a:r>
              <a:rPr lang="en-US" sz="3600" u="sng">
                <a:solidFill>
                  <a:schemeClr val="tx1"/>
                </a:solidFill>
              </a:rPr>
              <a:t>Advance Written Notice</a:t>
            </a:r>
            <a:endParaRPr lang="en-US" sz="3600" u="sng"/>
          </a:p>
        </p:txBody>
      </p:sp>
      <p:sp>
        <p:nvSpPr>
          <p:cNvPr id="7" name="TextBox 6">
            <a:extLst>
              <a:ext uri="{FF2B5EF4-FFF2-40B4-BE49-F238E27FC236}">
                <a16:creationId xmlns:a16="http://schemas.microsoft.com/office/drawing/2014/main" id="{F809BD20-5DA2-40C2-9867-D8561B0B2F9F}"/>
              </a:ext>
            </a:extLst>
          </p:cNvPr>
          <p:cNvSpPr txBox="1"/>
          <p:nvPr/>
        </p:nvSpPr>
        <p:spPr>
          <a:xfrm>
            <a:off x="533400" y="1998483"/>
            <a:ext cx="8525759" cy="1631216"/>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Identify any enclosures, if any, included in the AWN.</a:t>
            </a:r>
          </a:p>
          <a:p>
            <a:r>
              <a:rPr lang="en-US" sz="2000" b="1" u="sng">
                <a:highlight>
                  <a:srgbClr val="FFFF00"/>
                </a:highlight>
              </a:rPr>
              <a:t>Directions</a:t>
            </a:r>
            <a:r>
              <a:rPr lang="en-US" sz="2000" b="1"/>
              <a:t>:</a:t>
            </a:r>
            <a:endParaRPr lang="en-US" sz="2000"/>
          </a:p>
          <a:p>
            <a:pPr marL="342900" indent="-342900">
              <a:buFont typeface="Arial" panose="020B0604020202020204" pitchFamily="34" charset="0"/>
              <a:buChar char="•"/>
            </a:pPr>
            <a:r>
              <a:rPr lang="en-US" sz="2000"/>
              <a:t>If Procedural Safeguards, evaluation reports or other items are enclosed with AWN, record that information here.</a:t>
            </a:r>
          </a:p>
        </p:txBody>
      </p:sp>
      <p:pic>
        <p:nvPicPr>
          <p:cNvPr id="4" name="Picture 3">
            <a:extLst>
              <a:ext uri="{FF2B5EF4-FFF2-40B4-BE49-F238E27FC236}">
                <a16:creationId xmlns:a16="http://schemas.microsoft.com/office/drawing/2014/main" id="{3F2B692C-2B6D-EB1F-BD8B-233A10FA9973}"/>
              </a:ext>
            </a:extLst>
          </p:cNvPr>
          <p:cNvPicPr>
            <a:picLocks noChangeAspect="1"/>
          </p:cNvPicPr>
          <p:nvPr/>
        </p:nvPicPr>
        <p:blipFill>
          <a:blip r:embed="rId2"/>
          <a:stretch>
            <a:fillRect/>
          </a:stretch>
        </p:blipFill>
        <p:spPr>
          <a:xfrm>
            <a:off x="738062" y="3926444"/>
            <a:ext cx="8116433" cy="895475"/>
          </a:xfrm>
          <a:prstGeom prst="rect">
            <a:avLst/>
          </a:prstGeom>
        </p:spPr>
      </p:pic>
    </p:spTree>
    <p:extLst>
      <p:ext uri="{BB962C8B-B14F-4D97-AF65-F5344CB8AC3E}">
        <p14:creationId xmlns:p14="http://schemas.microsoft.com/office/powerpoint/2010/main" val="338974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5300" y="102765"/>
            <a:ext cx="8153400" cy="855481"/>
          </a:xfrm>
        </p:spPr>
        <p:txBody>
          <a:bodyPr/>
          <a:lstStyle/>
          <a:p>
            <a:pPr algn="ctr"/>
            <a:r>
              <a:rPr lang="en-US" sz="3600" u="sng">
                <a:solidFill>
                  <a:schemeClr val="tx1"/>
                </a:solidFill>
              </a:rPr>
              <a:t>Advance Written Notice</a:t>
            </a:r>
            <a:endParaRPr lang="en-US" sz="3600" u="sng"/>
          </a:p>
        </p:txBody>
      </p:sp>
      <p:sp>
        <p:nvSpPr>
          <p:cNvPr id="8" name="TextBox 7">
            <a:extLst>
              <a:ext uri="{FF2B5EF4-FFF2-40B4-BE49-F238E27FC236}">
                <a16:creationId xmlns:a16="http://schemas.microsoft.com/office/drawing/2014/main" id="{5EE0F30B-E41B-407F-96F4-C180C2361450}"/>
              </a:ext>
            </a:extLst>
          </p:cNvPr>
          <p:cNvSpPr txBox="1"/>
          <p:nvPr/>
        </p:nvSpPr>
        <p:spPr>
          <a:xfrm>
            <a:off x="495300" y="1726646"/>
            <a:ext cx="8460164" cy="3539430"/>
          </a:xfrm>
          <a:prstGeom prst="rect">
            <a:avLst/>
          </a:prstGeom>
          <a:noFill/>
        </p:spPr>
        <p:txBody>
          <a:bodyPr wrap="square" rtlCol="0">
            <a:spAutoFit/>
          </a:bodyPr>
          <a:lstStyle/>
          <a:p>
            <a:pPr marL="285750" indent="-285750">
              <a:buFont typeface="Wingdings" panose="05000000000000000000" pitchFamily="2" charset="2"/>
              <a:buChar char="v"/>
            </a:pPr>
            <a:r>
              <a:rPr lang="en-US" sz="2800">
                <a:solidFill>
                  <a:schemeClr val="bg1"/>
                </a:solidFill>
              </a:rPr>
              <a:t>There </a:t>
            </a:r>
            <a:r>
              <a:rPr lang="en-US" sz="2800" u="sng">
                <a:solidFill>
                  <a:schemeClr val="bg1"/>
                </a:solidFill>
              </a:rPr>
              <a:t>should</a:t>
            </a:r>
            <a:r>
              <a:rPr lang="en-US" sz="2800">
                <a:solidFill>
                  <a:schemeClr val="bg1"/>
                </a:solidFill>
              </a:rPr>
              <a:t> be alignment between the Advanced Written Notice and the Written Notice itself, because that AWN clarifies for the parent why the team is meeting. </a:t>
            </a:r>
          </a:p>
          <a:p>
            <a:pPr marL="285750" indent="-285750">
              <a:buFont typeface="Wingdings" panose="05000000000000000000" pitchFamily="2" charset="2"/>
              <a:buChar char="v"/>
            </a:pPr>
            <a:endParaRPr lang="en-US" sz="2800">
              <a:solidFill>
                <a:schemeClr val="bg1"/>
              </a:solidFill>
            </a:endParaRPr>
          </a:p>
          <a:p>
            <a:pPr marL="285750" indent="-285750">
              <a:buFont typeface="Wingdings" panose="05000000000000000000" pitchFamily="2" charset="2"/>
              <a:buChar char="v"/>
            </a:pPr>
            <a:r>
              <a:rPr lang="en-US" sz="2800">
                <a:solidFill>
                  <a:schemeClr val="bg1"/>
                </a:solidFill>
              </a:rPr>
              <a:t>However, if the team discusses </a:t>
            </a:r>
            <a:r>
              <a:rPr lang="en-US" sz="2800" u="sng">
                <a:solidFill>
                  <a:schemeClr val="bg1"/>
                </a:solidFill>
              </a:rPr>
              <a:t>OTHER</a:t>
            </a:r>
            <a:r>
              <a:rPr lang="en-US" sz="2800">
                <a:solidFill>
                  <a:schemeClr val="bg1"/>
                </a:solidFill>
              </a:rPr>
              <a:t> information during that team meeting, and it makes sense to document that on the WN as well, then that is fine. </a:t>
            </a:r>
          </a:p>
        </p:txBody>
      </p:sp>
    </p:spTree>
    <p:extLst>
      <p:ext uri="{BB962C8B-B14F-4D97-AF65-F5344CB8AC3E}">
        <p14:creationId xmlns:p14="http://schemas.microsoft.com/office/powerpoint/2010/main" val="284530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3475EC-EFD5-4B9D-AF34-116DDB84CB06}"/>
              </a:ext>
            </a:extLst>
          </p:cNvPr>
          <p:cNvSpPr>
            <a:spLocks noGrp="1"/>
          </p:cNvSpPr>
          <p:nvPr>
            <p:ph idx="1"/>
          </p:nvPr>
        </p:nvSpPr>
        <p:spPr>
          <a:xfrm>
            <a:off x="1543050" y="1526723"/>
            <a:ext cx="6115050" cy="3788228"/>
          </a:xfrm>
        </p:spPr>
        <p:txBody>
          <a:bodyPr/>
          <a:lstStyle/>
          <a:p>
            <a:pPr marL="0" indent="0" algn="ctr">
              <a:buNone/>
            </a:pPr>
            <a:r>
              <a:rPr lang="en-US" sz="3300" b="1" u="sng">
                <a:solidFill>
                  <a:schemeClr val="bg1"/>
                </a:solidFill>
              </a:rPr>
              <a:t>Chat Box Check In</a:t>
            </a:r>
            <a:endParaRPr lang="en-US" sz="3300" b="1">
              <a:solidFill>
                <a:schemeClr val="bg1"/>
              </a:solidFill>
              <a:highlight>
                <a:srgbClr val="FFFF99"/>
              </a:highlight>
            </a:endParaRPr>
          </a:p>
          <a:p>
            <a:pPr marL="0" indent="0">
              <a:buNone/>
            </a:pPr>
            <a:endParaRPr lang="en-US" b="1">
              <a:solidFill>
                <a:schemeClr val="tx1"/>
              </a:solidFill>
              <a:highlight>
                <a:srgbClr val="FFFF99"/>
              </a:highlight>
            </a:endParaRPr>
          </a:p>
          <a:p>
            <a:endParaRPr lang="en-US"/>
          </a:p>
        </p:txBody>
      </p:sp>
      <p:pic>
        <p:nvPicPr>
          <p:cNvPr id="4" name="Picture 3">
            <a:extLst>
              <a:ext uri="{FF2B5EF4-FFF2-40B4-BE49-F238E27FC236}">
                <a16:creationId xmlns:a16="http://schemas.microsoft.com/office/drawing/2014/main" id="{CF522228-86DA-4EBB-9D5B-21DA606D537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12851" y="2323527"/>
            <a:ext cx="4975448" cy="32083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372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28FCD0-1BCA-4147-80CD-108046EF5AEE}"/>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p:txBody>
      </p:sp>
      <p:pic>
        <p:nvPicPr>
          <p:cNvPr id="10" name="Picture 9" descr="A picture containing text, person, baby&#10;&#10;Description automatically generated">
            <a:extLst>
              <a:ext uri="{FF2B5EF4-FFF2-40B4-BE49-F238E27FC236}">
                <a16:creationId xmlns:a16="http://schemas.microsoft.com/office/drawing/2014/main" id="{EEDE53F9-23D5-B7FA-3BCA-7B8C46E7C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3" y="157398"/>
            <a:ext cx="4713696" cy="4060063"/>
          </a:xfrm>
          <a:prstGeom prst="rect">
            <a:avLst/>
          </a:prstGeom>
        </p:spPr>
      </p:pic>
      <p:sp>
        <p:nvSpPr>
          <p:cNvPr id="11" name="Content Placeholder 2">
            <a:extLst>
              <a:ext uri="{FF2B5EF4-FFF2-40B4-BE49-F238E27FC236}">
                <a16:creationId xmlns:a16="http://schemas.microsoft.com/office/drawing/2014/main" id="{98190E15-82F7-DB0E-2687-DCB42981C38A}"/>
              </a:ext>
            </a:extLst>
          </p:cNvPr>
          <p:cNvSpPr txBox="1">
            <a:spLocks/>
          </p:cNvSpPr>
          <p:nvPr/>
        </p:nvSpPr>
        <p:spPr>
          <a:xfrm>
            <a:off x="5578679" y="3429000"/>
            <a:ext cx="3565321" cy="1750272"/>
          </a:xfrm>
          <a:prstGeom prst="rect">
            <a:avLst/>
          </a:prstGeom>
          <a:noFill/>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600" b="1"/>
          </a:p>
          <a:p>
            <a:pPr marL="0" indent="0" algn="ctr">
              <a:buFont typeface="Arial" panose="020B0604020202020204" pitchFamily="34" charset="0"/>
              <a:buNone/>
            </a:pPr>
            <a:r>
              <a:rPr lang="en-US" sz="4800" b="1">
                <a:solidFill>
                  <a:schemeClr val="bg1"/>
                </a:solidFill>
              </a:rPr>
              <a:t>Let’s talk about the Written Notice</a:t>
            </a:r>
          </a:p>
          <a:p>
            <a:pPr marL="0" indent="0" algn="ctr">
              <a:buFont typeface="Arial" panose="020B0604020202020204" pitchFamily="34" charset="0"/>
              <a:buNone/>
            </a:pPr>
            <a:endParaRPr lang="en-US" sz="4800" b="1"/>
          </a:p>
        </p:txBody>
      </p:sp>
    </p:spTree>
    <p:extLst>
      <p:ext uri="{BB962C8B-B14F-4D97-AF65-F5344CB8AC3E}">
        <p14:creationId xmlns:p14="http://schemas.microsoft.com/office/powerpoint/2010/main" val="2779970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38809" y="130729"/>
            <a:ext cx="8153400" cy="1078584"/>
          </a:xfrm>
        </p:spPr>
        <p:txBody>
          <a:bodyPr>
            <a:normAutofit fontScale="90000"/>
          </a:bodyPr>
          <a:lstStyle/>
          <a:p>
            <a:pPr algn="ctr"/>
            <a:r>
              <a:rPr lang="en-US" altLang="en-US" u="sng">
                <a:solidFill>
                  <a:schemeClr val="tx1"/>
                </a:solidFill>
              </a:rPr>
              <a:t>Written Notice</a:t>
            </a:r>
            <a:r>
              <a:rPr lang="en-US" altLang="en-US" sz="2000" u="sng">
                <a:solidFill>
                  <a:schemeClr val="tx1"/>
                </a:solidFill>
              </a:rPr>
              <a:t> </a:t>
            </a:r>
            <a:br>
              <a:rPr lang="en-US" altLang="en-US" sz="2000" u="sng">
                <a:solidFill>
                  <a:schemeClr val="tx1"/>
                </a:solidFill>
              </a:rPr>
            </a:br>
            <a:br>
              <a:rPr lang="en-US" altLang="en-US" sz="2000" u="sng">
                <a:solidFill>
                  <a:schemeClr val="tx1"/>
                </a:solidFill>
              </a:rPr>
            </a:br>
            <a:r>
              <a:rPr lang="en-US" altLang="en-US" sz="2000" u="sng">
                <a:solidFill>
                  <a:srgbClr val="FF0000"/>
                </a:solidFill>
              </a:rPr>
              <a:t>(MUSER) Appendix 1, 34 CFR §300.503</a:t>
            </a:r>
            <a:br>
              <a:rPr lang="en-US" altLang="en-US" sz="2000" u="sng">
                <a:solidFill>
                  <a:srgbClr val="FF0000"/>
                </a:solidFill>
              </a:rPr>
            </a:br>
            <a:r>
              <a:rPr lang="en-US" altLang="en-US" sz="2000">
                <a:solidFill>
                  <a:srgbClr val="FF0000"/>
                </a:solidFill>
              </a:rPr>
              <a:t>page 220</a:t>
            </a:r>
            <a:endParaRPr lang="en-US" altLang="en-US" sz="2000" u="sng">
              <a:solidFill>
                <a:srgbClr val="FF0000"/>
              </a:solidFill>
            </a:endParaRPr>
          </a:p>
        </p:txBody>
      </p:sp>
      <p:pic>
        <p:nvPicPr>
          <p:cNvPr id="4" name="Picture 3">
            <a:extLst>
              <a:ext uri="{FF2B5EF4-FFF2-40B4-BE49-F238E27FC236}">
                <a16:creationId xmlns:a16="http://schemas.microsoft.com/office/drawing/2014/main" id="{7DB14E65-41FC-41C2-B083-9600CBDE97FE}"/>
              </a:ext>
            </a:extLst>
          </p:cNvPr>
          <p:cNvPicPr>
            <a:picLocks noChangeAspect="1"/>
          </p:cNvPicPr>
          <p:nvPr/>
        </p:nvPicPr>
        <p:blipFill>
          <a:blip r:embed="rId3"/>
          <a:stretch>
            <a:fillRect/>
          </a:stretch>
        </p:blipFill>
        <p:spPr>
          <a:xfrm>
            <a:off x="613030" y="1410634"/>
            <a:ext cx="7917940" cy="3483057"/>
          </a:xfrm>
          <a:prstGeom prst="rect">
            <a:avLst/>
          </a:prstGeom>
          <a:effectLst>
            <a:glow rad="63500">
              <a:schemeClr val="tx1">
                <a:alpha val="40000"/>
              </a:schemeClr>
            </a:glow>
          </a:effectLst>
        </p:spPr>
      </p:pic>
      <p:sp>
        <p:nvSpPr>
          <p:cNvPr id="5" name="TextBox 4">
            <a:extLst>
              <a:ext uri="{FF2B5EF4-FFF2-40B4-BE49-F238E27FC236}">
                <a16:creationId xmlns:a16="http://schemas.microsoft.com/office/drawing/2014/main" id="{FB68FFF8-B55C-447F-A3E5-779F51D57EB4}"/>
              </a:ext>
            </a:extLst>
          </p:cNvPr>
          <p:cNvSpPr txBox="1"/>
          <p:nvPr/>
        </p:nvSpPr>
        <p:spPr>
          <a:xfrm>
            <a:off x="1132908" y="5095012"/>
            <a:ext cx="6878183" cy="646331"/>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b="1" i="1"/>
              <a:t>Maine State Requirements – Italicized</a:t>
            </a:r>
          </a:p>
          <a:p>
            <a:r>
              <a:rPr lang="en-US" b="1"/>
              <a:t>Federal Statutory or Regulatory Requirements – Not Italicized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9177" y="189452"/>
            <a:ext cx="8153400" cy="914400"/>
          </a:xfrm>
        </p:spPr>
        <p:txBody>
          <a:bodyPr>
            <a:normAutofit fontScale="90000"/>
          </a:bodyPr>
          <a:lstStyle/>
          <a:p>
            <a:pPr algn="ctr"/>
            <a:r>
              <a:rPr lang="en-US" altLang="en-US" u="sng">
                <a:solidFill>
                  <a:schemeClr val="tx1"/>
                </a:solidFill>
              </a:rPr>
              <a:t>Procedural Safeguards</a:t>
            </a:r>
            <a:r>
              <a:rPr lang="en-US" altLang="en-US" u="sng"/>
              <a:t> </a:t>
            </a:r>
            <a:br>
              <a:rPr lang="en-US" altLang="en-US" sz="2000" u="sng"/>
            </a:br>
            <a:br>
              <a:rPr lang="en-US" altLang="en-US" sz="2000" u="sng"/>
            </a:br>
            <a:r>
              <a:rPr lang="en-US" altLang="en-US" sz="2000" u="sng">
                <a:solidFill>
                  <a:srgbClr val="FF0000"/>
                </a:solidFill>
              </a:rPr>
              <a:t>34 CFR </a:t>
            </a:r>
            <a:r>
              <a:rPr lang="en-US" sz="2000" u="sng">
                <a:solidFill>
                  <a:srgbClr val="FF0000"/>
                </a:solidFill>
              </a:rPr>
              <a:t>§300.504 </a:t>
            </a:r>
            <a:endParaRPr lang="en-US" altLang="en-US" sz="2000" u="sng">
              <a:solidFill>
                <a:srgbClr val="FF0000"/>
              </a:solidFill>
            </a:endParaRPr>
          </a:p>
        </p:txBody>
      </p:sp>
      <p:pic>
        <p:nvPicPr>
          <p:cNvPr id="5" name="Picture 4">
            <a:extLst>
              <a:ext uri="{FF2B5EF4-FFF2-40B4-BE49-F238E27FC236}">
                <a16:creationId xmlns:a16="http://schemas.microsoft.com/office/drawing/2014/main" id="{DA509B42-6DA2-4FC9-BFBB-CACB9F30E69C}"/>
              </a:ext>
            </a:extLst>
          </p:cNvPr>
          <p:cNvPicPr>
            <a:picLocks noChangeAspect="1"/>
          </p:cNvPicPr>
          <p:nvPr/>
        </p:nvPicPr>
        <p:blipFill>
          <a:blip r:embed="rId3"/>
          <a:stretch>
            <a:fillRect/>
          </a:stretch>
        </p:blipFill>
        <p:spPr>
          <a:xfrm>
            <a:off x="1502161" y="1465556"/>
            <a:ext cx="6215878" cy="4880867"/>
          </a:xfrm>
          <a:prstGeom prst="rect">
            <a:avLst/>
          </a:prstGeom>
          <a:effectLst>
            <a:glow rad="63500">
              <a:schemeClr val="tx1">
                <a:alpha val="40000"/>
              </a:schemeClr>
            </a:glo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5300" y="231743"/>
            <a:ext cx="8153400" cy="456414"/>
          </a:xfrm>
        </p:spPr>
        <p:txBody>
          <a:bodyPr>
            <a:normAutofit fontScale="90000"/>
          </a:bodyPr>
          <a:lstStyle/>
          <a:p>
            <a:pPr algn="ctr"/>
            <a:r>
              <a:rPr lang="en-US" u="sng">
                <a:solidFill>
                  <a:schemeClr val="tx1"/>
                </a:solidFill>
              </a:rPr>
              <a:t>Written Notice</a:t>
            </a:r>
            <a:endParaRPr lang="en-US" u="sng"/>
          </a:p>
        </p:txBody>
      </p:sp>
      <p:sp>
        <p:nvSpPr>
          <p:cNvPr id="3" name="Content Placeholder 2">
            <a:extLst>
              <a:ext uri="{FF2B5EF4-FFF2-40B4-BE49-F238E27FC236}">
                <a16:creationId xmlns:a16="http://schemas.microsoft.com/office/drawing/2014/main" id="{43622D9B-F460-45A1-B619-824C3324582F}"/>
              </a:ext>
            </a:extLst>
          </p:cNvPr>
          <p:cNvSpPr>
            <a:spLocks noGrp="1"/>
          </p:cNvSpPr>
          <p:nvPr>
            <p:ph idx="1"/>
          </p:nvPr>
        </p:nvSpPr>
        <p:spPr>
          <a:xfrm>
            <a:off x="538899" y="1508288"/>
            <a:ext cx="8153400" cy="4661555"/>
          </a:xfrm>
        </p:spPr>
        <p:txBody>
          <a:bodyPr/>
          <a:lstStyle/>
          <a:p>
            <a:r>
              <a:rPr lang="en-US" altLang="en-US" sz="2400">
                <a:solidFill>
                  <a:schemeClr val="bg1"/>
                </a:solidFill>
              </a:rPr>
              <a:t>The WN is based on Federal Law from Individuals with Disabilities Education Act (IDEA). </a:t>
            </a:r>
          </a:p>
          <a:p>
            <a:r>
              <a:rPr lang="en-US" altLang="en-US" sz="2400">
                <a:solidFill>
                  <a:schemeClr val="bg1"/>
                </a:solidFill>
              </a:rPr>
              <a:t>“You” refers to the parent(s).</a:t>
            </a:r>
          </a:p>
          <a:p>
            <a:r>
              <a:rPr lang="en-US" altLang="en-US" sz="2400">
                <a:solidFill>
                  <a:schemeClr val="bg1"/>
                </a:solidFill>
              </a:rPr>
              <a:t>The WN allows parents to review decisions before implementation of the IEP, and potentially change their mind.</a:t>
            </a:r>
          </a:p>
          <a:p>
            <a:r>
              <a:rPr lang="en-US" altLang="en-US" sz="2400" b="1">
                <a:solidFill>
                  <a:schemeClr val="bg1"/>
                </a:solidFill>
              </a:rPr>
              <a:t>Courts and hearing officers view the Written Notice as a critical document that provides a written record of how and why decisions are made.</a:t>
            </a:r>
            <a:endParaRPr lang="en-US" altLang="en-US" sz="2400" b="1">
              <a:solidFill>
                <a:schemeClr val="tx1"/>
              </a:solidFill>
            </a:endParaRPr>
          </a:p>
          <a:p>
            <a:pPr marL="0" indent="0">
              <a:buNone/>
            </a:pPr>
            <a:endParaRPr lang="en-US" altLang="en-US" sz="2400">
              <a:solidFill>
                <a:schemeClr val="tx1"/>
              </a:solidFill>
            </a:endParaRPr>
          </a:p>
          <a:p>
            <a:pPr marL="0" indent="0">
              <a:buNone/>
            </a:pPr>
            <a:endParaRPr lang="en-US" altLang="en-US" sz="2400">
              <a:solidFill>
                <a:schemeClr val="tx1"/>
              </a:solidFill>
            </a:endParaRPr>
          </a:p>
          <a:p>
            <a:pPr marL="0" indent="0" algn="ctr">
              <a:buNone/>
            </a:pPr>
            <a:endParaRPr lang="en-US"/>
          </a:p>
        </p:txBody>
      </p:sp>
      <p:pic>
        <p:nvPicPr>
          <p:cNvPr id="10" name="Picture 9" descr="A picture containing shape&#10;&#10;Description automatically generated">
            <a:extLst>
              <a:ext uri="{FF2B5EF4-FFF2-40B4-BE49-F238E27FC236}">
                <a16:creationId xmlns:a16="http://schemas.microsoft.com/office/drawing/2014/main" id="{A136B2D3-D348-4E05-A1A1-F43626725A1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65290" y="4457159"/>
            <a:ext cx="1989900" cy="1785106"/>
          </a:xfrm>
          <a:prstGeom prst="rect">
            <a:avLst/>
          </a:prstGeom>
        </p:spPr>
      </p:pic>
    </p:spTree>
    <p:extLst>
      <p:ext uri="{BB962C8B-B14F-4D97-AF65-F5344CB8AC3E}">
        <p14:creationId xmlns:p14="http://schemas.microsoft.com/office/powerpoint/2010/main" val="4180813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5300" y="243198"/>
            <a:ext cx="8153400" cy="418578"/>
          </a:xfrm>
        </p:spPr>
        <p:txBody>
          <a:bodyPr>
            <a:normAutofit fontScale="90000"/>
          </a:bodyPr>
          <a:lstStyle/>
          <a:p>
            <a:pPr algn="ctr"/>
            <a:r>
              <a:rPr lang="en-US" u="sng">
                <a:solidFill>
                  <a:schemeClr val="tx1"/>
                </a:solidFill>
              </a:rPr>
              <a:t>Written Notice</a:t>
            </a:r>
            <a:endParaRPr lang="en-US" u="sng"/>
          </a:p>
        </p:txBody>
      </p:sp>
      <p:sp>
        <p:nvSpPr>
          <p:cNvPr id="3" name="Content Placeholder 2">
            <a:extLst>
              <a:ext uri="{FF2B5EF4-FFF2-40B4-BE49-F238E27FC236}">
                <a16:creationId xmlns:a16="http://schemas.microsoft.com/office/drawing/2014/main" id="{43622D9B-F460-45A1-B619-824C3324582F}"/>
              </a:ext>
            </a:extLst>
          </p:cNvPr>
          <p:cNvSpPr>
            <a:spLocks noGrp="1"/>
          </p:cNvSpPr>
          <p:nvPr>
            <p:ph idx="1"/>
          </p:nvPr>
        </p:nvSpPr>
        <p:spPr>
          <a:xfrm>
            <a:off x="495300" y="1391620"/>
            <a:ext cx="8153400" cy="4661555"/>
          </a:xfrm>
        </p:spPr>
        <p:txBody>
          <a:bodyPr/>
          <a:lstStyle/>
          <a:p>
            <a:r>
              <a:rPr lang="en-US" altLang="en-US" sz="2400">
                <a:solidFill>
                  <a:schemeClr val="bg1"/>
                </a:solidFill>
              </a:rPr>
              <a:t>The federal regulations require that this notice be provided to the parent in a “reasonable time” before any actions are implemented.</a:t>
            </a:r>
          </a:p>
          <a:p>
            <a:endParaRPr lang="en-US" altLang="en-US" sz="2400">
              <a:solidFill>
                <a:schemeClr val="bg1"/>
              </a:solidFill>
            </a:endParaRPr>
          </a:p>
          <a:p>
            <a:r>
              <a:rPr lang="en-US" altLang="en-US" sz="2400">
                <a:solidFill>
                  <a:schemeClr val="bg1"/>
                </a:solidFill>
              </a:rPr>
              <a:t>Maine Unified Special Education Regulations (MUSER) require that this notice be provided at least 7 days prior to implementation of any proposed or refused changes.</a:t>
            </a:r>
            <a:endParaRPr lang="en-US" altLang="en-US" sz="1400">
              <a:solidFill>
                <a:schemeClr val="bg1"/>
              </a:solidFill>
            </a:endParaRPr>
          </a:p>
          <a:p>
            <a:endParaRPr lang="en-US"/>
          </a:p>
        </p:txBody>
      </p:sp>
      <p:pic>
        <p:nvPicPr>
          <p:cNvPr id="7" name="Picture 6" descr="Icon&#10;&#10;Description automatically generated">
            <a:extLst>
              <a:ext uri="{FF2B5EF4-FFF2-40B4-BE49-F238E27FC236}">
                <a16:creationId xmlns:a16="http://schemas.microsoft.com/office/drawing/2014/main" id="{4AD21C4A-0626-4315-9C9C-409BB4F66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530" y="4161680"/>
            <a:ext cx="2484093" cy="2220158"/>
          </a:xfrm>
          <a:prstGeom prst="rect">
            <a:avLst/>
          </a:prstGeom>
        </p:spPr>
      </p:pic>
    </p:spTree>
    <p:extLst>
      <p:ext uri="{BB962C8B-B14F-4D97-AF65-F5344CB8AC3E}">
        <p14:creationId xmlns:p14="http://schemas.microsoft.com/office/powerpoint/2010/main" val="107726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11469"/>
            <a:ext cx="7772400" cy="1470025"/>
          </a:xfrm>
        </p:spPr>
        <p:txBody>
          <a:bodyPr>
            <a:normAutofit fontScale="90000"/>
          </a:bodyPr>
          <a:lstStyle/>
          <a:p>
            <a:pPr eaLnBrk="1" hangingPunct="1"/>
            <a:r>
              <a:rPr lang="en-US" altLang="en-US" sz="5400">
                <a:solidFill>
                  <a:schemeClr val="bg1"/>
                </a:solidFill>
              </a:rPr>
              <a:t>Advance Written Notice </a:t>
            </a:r>
            <a:br>
              <a:rPr lang="en-US" altLang="en-US" sz="5400">
                <a:solidFill>
                  <a:schemeClr val="bg1"/>
                </a:solidFill>
              </a:rPr>
            </a:br>
            <a:r>
              <a:rPr lang="en-US" altLang="en-US" sz="5400">
                <a:solidFill>
                  <a:schemeClr val="bg1"/>
                </a:solidFill>
              </a:rPr>
              <a:t>&amp; </a:t>
            </a:r>
            <a:br>
              <a:rPr lang="en-US" altLang="en-US" sz="5400">
                <a:solidFill>
                  <a:schemeClr val="bg1"/>
                </a:solidFill>
              </a:rPr>
            </a:br>
            <a:r>
              <a:rPr lang="en-US" altLang="en-US" sz="5400">
                <a:solidFill>
                  <a:schemeClr val="bg1"/>
                </a:solidFill>
              </a:rPr>
              <a:t>Written Notice</a:t>
            </a:r>
            <a:endParaRPr lang="en-US" altLang="en-US" sz="5400">
              <a:solidFill>
                <a:schemeClr val="bg1"/>
              </a:solidFill>
              <a:cs typeface="Calibri" panose="020F0502020204030204" pitchFamily="34" charset="0"/>
            </a:endParaRPr>
          </a:p>
        </p:txBody>
      </p:sp>
      <p:sp>
        <p:nvSpPr>
          <p:cNvPr id="3075" name="Rectangle 3"/>
          <p:cNvSpPr>
            <a:spLocks noGrp="1" noChangeArrowheads="1"/>
          </p:cNvSpPr>
          <p:nvPr>
            <p:ph type="subTitle" idx="1"/>
          </p:nvPr>
        </p:nvSpPr>
        <p:spPr>
          <a:xfrm>
            <a:off x="1287011" y="3576506"/>
            <a:ext cx="6400800" cy="2362200"/>
          </a:xfrm>
        </p:spPr>
        <p:txBody>
          <a:bodyPr/>
          <a:lstStyle/>
          <a:p>
            <a:r>
              <a:rPr lang="en-US">
                <a:solidFill>
                  <a:schemeClr val="bg1"/>
                </a:solidFill>
                <a:ea typeface="+mn-lt"/>
                <a:cs typeface="+mn-lt"/>
              </a:rPr>
              <a:t>Maine DOE</a:t>
            </a:r>
            <a:endParaRPr lang="en-US">
              <a:solidFill>
                <a:schemeClr val="bg1"/>
              </a:solidFill>
              <a:cs typeface="Calibri" panose="020F0502020204030204" pitchFamily="34" charset="0"/>
            </a:endParaRPr>
          </a:p>
          <a:p>
            <a:r>
              <a:rPr lang="en-US">
                <a:solidFill>
                  <a:schemeClr val="bg1"/>
                </a:solidFill>
                <a:ea typeface="+mn-lt"/>
                <a:cs typeface="+mn-lt"/>
              </a:rPr>
              <a:t>Office of Special Services and Inclusive Education</a:t>
            </a:r>
            <a:endParaRPr lang="en-US">
              <a:solidFill>
                <a:schemeClr val="bg1"/>
              </a:solidFill>
              <a:cs typeface="Calibri" panose="020F0502020204030204" pitchFamily="34" charset="0"/>
            </a:endParaRPr>
          </a:p>
          <a:p>
            <a:r>
              <a:rPr lang="en-US">
                <a:solidFill>
                  <a:schemeClr val="bg1"/>
                </a:solidFill>
                <a:ea typeface="+mn-lt"/>
                <a:cs typeface="+mn-lt"/>
              </a:rPr>
              <a:t>Supervision, Monitoring, and Support Team</a:t>
            </a:r>
            <a:endParaRPr lang="en-US">
              <a:solidFill>
                <a:schemeClr val="bg1"/>
              </a:solidFill>
            </a:endParaRPr>
          </a:p>
          <a:p>
            <a:endParaRPr lang="en-US" b="1">
              <a:solidFill>
                <a:schemeClr val="bg1"/>
              </a:solidFill>
              <a:ea typeface="+mn-lt"/>
              <a:cs typeface="+mn-lt"/>
            </a:endParaRPr>
          </a:p>
          <a:p>
            <a:r>
              <a:rPr lang="en-US" sz="1800" b="1">
                <a:solidFill>
                  <a:schemeClr val="bg1"/>
                </a:solidFill>
                <a:ea typeface="+mn-lt"/>
                <a:cs typeface="+mn-lt"/>
              </a:rPr>
              <a:t>Updated 1/3/2024</a:t>
            </a:r>
          </a:p>
          <a:p>
            <a:endParaRPr lang="en-US" sz="1800" b="1">
              <a:solidFill>
                <a:schemeClr val="tx1"/>
              </a:solidFill>
              <a:ea typeface="+mn-lt"/>
              <a:cs typeface="+mn-lt"/>
            </a:endParaRPr>
          </a:p>
          <a:p>
            <a:endParaRPr lang="en-US" sz="1800" b="1">
              <a:solidFill>
                <a:schemeClr val="tx1"/>
              </a:solidFill>
              <a:ea typeface="+mn-lt"/>
              <a:cs typeface="+mn-lt"/>
            </a:endParaRPr>
          </a:p>
          <a:p>
            <a:endParaRPr lang="en-US" sz="1800" b="1">
              <a:solidFill>
                <a:schemeClr val="tx1"/>
              </a:solidFill>
              <a:ea typeface="+mn-lt"/>
              <a:cs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5300" y="243197"/>
            <a:ext cx="8153400" cy="418578"/>
          </a:xfrm>
        </p:spPr>
        <p:txBody>
          <a:bodyPr>
            <a:normAutofit fontScale="90000"/>
          </a:bodyPr>
          <a:lstStyle/>
          <a:p>
            <a:pPr algn="ctr"/>
            <a:r>
              <a:rPr lang="en-US" u="sng">
                <a:solidFill>
                  <a:schemeClr val="tx1"/>
                </a:solidFill>
              </a:rPr>
              <a:t>Written Notice</a:t>
            </a:r>
            <a:endParaRPr lang="en-US" u="sng"/>
          </a:p>
        </p:txBody>
      </p:sp>
      <p:sp>
        <p:nvSpPr>
          <p:cNvPr id="3" name="Content Placeholder 2">
            <a:extLst>
              <a:ext uri="{FF2B5EF4-FFF2-40B4-BE49-F238E27FC236}">
                <a16:creationId xmlns:a16="http://schemas.microsoft.com/office/drawing/2014/main" id="{43622D9B-F460-45A1-B619-824C3324582F}"/>
              </a:ext>
            </a:extLst>
          </p:cNvPr>
          <p:cNvSpPr>
            <a:spLocks noGrp="1"/>
          </p:cNvSpPr>
          <p:nvPr>
            <p:ph idx="1"/>
          </p:nvPr>
        </p:nvSpPr>
        <p:spPr>
          <a:xfrm>
            <a:off x="495300" y="1269420"/>
            <a:ext cx="8153400" cy="5085760"/>
          </a:xfrm>
        </p:spPr>
        <p:txBody>
          <a:bodyPr/>
          <a:lstStyle/>
          <a:p>
            <a:r>
              <a:rPr lang="en-US" altLang="en-US" sz="2400">
                <a:solidFill>
                  <a:schemeClr val="bg1"/>
                </a:solidFill>
              </a:rPr>
              <a:t>This form is used to meet the requirements to notify parents at least 7 days prior to the date upon which the SAU takes any proposed action or refuses to act with regard to:</a:t>
            </a:r>
          </a:p>
          <a:p>
            <a:pPr lvl="1"/>
            <a:r>
              <a:rPr lang="en-US" altLang="en-US">
                <a:solidFill>
                  <a:schemeClr val="bg1"/>
                </a:solidFill>
              </a:rPr>
              <a:t>referral</a:t>
            </a:r>
          </a:p>
          <a:p>
            <a:pPr lvl="1"/>
            <a:r>
              <a:rPr lang="en-US" altLang="en-US">
                <a:solidFill>
                  <a:schemeClr val="bg1"/>
                </a:solidFill>
              </a:rPr>
              <a:t>evaluation</a:t>
            </a:r>
          </a:p>
          <a:p>
            <a:pPr lvl="1"/>
            <a:r>
              <a:rPr lang="en-US" altLang="en-US">
                <a:solidFill>
                  <a:schemeClr val="bg1"/>
                </a:solidFill>
              </a:rPr>
              <a:t>identification</a:t>
            </a:r>
          </a:p>
          <a:p>
            <a:pPr lvl="1"/>
            <a:r>
              <a:rPr lang="en-US" altLang="en-US">
                <a:solidFill>
                  <a:schemeClr val="bg1"/>
                </a:solidFill>
              </a:rPr>
              <a:t>programming</a:t>
            </a:r>
          </a:p>
          <a:p>
            <a:pPr lvl="1"/>
            <a:r>
              <a:rPr lang="en-US" altLang="en-US">
                <a:solidFill>
                  <a:schemeClr val="bg1"/>
                </a:solidFill>
              </a:rPr>
              <a:t>placement</a:t>
            </a:r>
          </a:p>
          <a:p>
            <a:pPr lvl="1"/>
            <a:r>
              <a:rPr lang="en-US" altLang="en-US">
                <a:solidFill>
                  <a:schemeClr val="bg1"/>
                </a:solidFill>
              </a:rPr>
              <a:t>informed consent for initial placement of services</a:t>
            </a:r>
          </a:p>
          <a:p>
            <a:pPr lvl="1"/>
            <a:r>
              <a:rPr lang="en-US" altLang="en-US">
                <a:solidFill>
                  <a:schemeClr val="bg1"/>
                </a:solidFill>
              </a:rPr>
              <a:t>provision of early intervention services or free appropriate public education to a child</a:t>
            </a:r>
          </a:p>
          <a:p>
            <a:endParaRPr lang="en-US"/>
          </a:p>
        </p:txBody>
      </p:sp>
    </p:spTree>
    <p:extLst>
      <p:ext uri="{BB962C8B-B14F-4D97-AF65-F5344CB8AC3E}">
        <p14:creationId xmlns:p14="http://schemas.microsoft.com/office/powerpoint/2010/main" val="1291107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id="{49853EC4-2E3E-4AF7-846C-40417FD949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43200" y="3744515"/>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05D343B6-54F2-4FC2-896F-052CE9438FDD}"/>
              </a:ext>
            </a:extLst>
          </p:cNvPr>
          <p:cNvSpPr txBox="1"/>
          <p:nvPr/>
        </p:nvSpPr>
        <p:spPr>
          <a:xfrm>
            <a:off x="3185962" y="6494293"/>
            <a:ext cx="3810000" cy="215444"/>
          </a:xfrm>
          <a:prstGeom prst="rect">
            <a:avLst/>
          </a:prstGeom>
          <a:noFill/>
        </p:spPr>
        <p:txBody>
          <a:bodyPr wrap="square" rtlCol="0">
            <a:spAutoFit/>
          </a:bodyPr>
          <a:lstStyle/>
          <a:p>
            <a:r>
              <a:rPr lang="en-US" sz="800" b="1">
                <a:hlinkClick r:id="rId4" tooltip="http://www.pngall.com/calendar-png"/>
              </a:rPr>
              <a:t>This Photo</a:t>
            </a:r>
            <a:r>
              <a:rPr lang="en-US" sz="800" b="1"/>
              <a:t> by Unknown Author is licensed under </a:t>
            </a:r>
            <a:r>
              <a:rPr lang="en-US" sz="800" b="1">
                <a:hlinkClick r:id="rId5" tooltip="https://creativecommons.org/licenses/by-nc/3.0/"/>
              </a:rPr>
              <a:t>CC BY-NC</a:t>
            </a:r>
            <a:endParaRPr lang="en-US" sz="800" b="1"/>
          </a:p>
        </p:txBody>
      </p:sp>
      <p:pic>
        <p:nvPicPr>
          <p:cNvPr id="5" name="Picture 4">
            <a:extLst>
              <a:ext uri="{FF2B5EF4-FFF2-40B4-BE49-F238E27FC236}">
                <a16:creationId xmlns:a16="http://schemas.microsoft.com/office/drawing/2014/main" id="{7283A644-B41E-47AC-9470-4F20B0245616}"/>
              </a:ext>
            </a:extLst>
          </p:cNvPr>
          <p:cNvPicPr>
            <a:picLocks noChangeAspect="1"/>
          </p:cNvPicPr>
          <p:nvPr/>
        </p:nvPicPr>
        <p:blipFill>
          <a:blip r:embed="rId6"/>
          <a:stretch>
            <a:fillRect/>
          </a:stretch>
        </p:blipFill>
        <p:spPr>
          <a:xfrm>
            <a:off x="325200" y="1531948"/>
            <a:ext cx="8493599" cy="1341664"/>
          </a:xfrm>
          <a:prstGeom prst="rect">
            <a:avLst/>
          </a:prstGeom>
          <a:effectLst>
            <a:glow rad="63500">
              <a:schemeClr val="tx1">
                <a:alpha val="40000"/>
              </a:schemeClr>
            </a:glow>
          </a:effectLst>
        </p:spPr>
      </p:pic>
      <p:sp>
        <p:nvSpPr>
          <p:cNvPr id="8" name="Oval 7">
            <a:extLst>
              <a:ext uri="{FF2B5EF4-FFF2-40B4-BE49-F238E27FC236}">
                <a16:creationId xmlns:a16="http://schemas.microsoft.com/office/drawing/2014/main" id="{C68636AC-1A51-4948-A0F0-9EFEFB7ACC8C}"/>
              </a:ext>
            </a:extLst>
          </p:cNvPr>
          <p:cNvSpPr/>
          <p:nvPr/>
        </p:nvSpPr>
        <p:spPr>
          <a:xfrm>
            <a:off x="325200" y="1806696"/>
            <a:ext cx="2652562" cy="6039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83528D7-30FA-4F96-A209-5730FD8B30E8}"/>
              </a:ext>
            </a:extLst>
          </p:cNvPr>
          <p:cNvCxnSpPr>
            <a:cxnSpLocks/>
          </p:cNvCxnSpPr>
          <p:nvPr/>
        </p:nvCxnSpPr>
        <p:spPr>
          <a:xfrm>
            <a:off x="8328508" y="2571778"/>
            <a:ext cx="39121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6F7A49-722A-47CE-A71D-995792579EC4}"/>
              </a:ext>
            </a:extLst>
          </p:cNvPr>
          <p:cNvCxnSpPr>
            <a:cxnSpLocks/>
          </p:cNvCxnSpPr>
          <p:nvPr/>
        </p:nvCxnSpPr>
        <p:spPr>
          <a:xfrm>
            <a:off x="495300" y="2775674"/>
            <a:ext cx="290345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8A7AEB3-9EEB-811D-5749-90F93C30C0C4}"/>
              </a:ext>
            </a:extLst>
          </p:cNvPr>
          <p:cNvSpPr>
            <a:spLocks noGrp="1"/>
          </p:cNvSpPr>
          <p:nvPr>
            <p:ph type="title"/>
          </p:nvPr>
        </p:nvSpPr>
        <p:spPr>
          <a:xfrm>
            <a:off x="628650" y="143185"/>
            <a:ext cx="7886700" cy="749300"/>
          </a:xfrm>
        </p:spPr>
        <p:txBody>
          <a:bodyPr>
            <a:normAutofit/>
          </a:bodyPr>
          <a:lstStyle/>
          <a:p>
            <a:r>
              <a:rPr lang="en-US" sz="3600" u="sng">
                <a:solidFill>
                  <a:schemeClr val="tx1"/>
                </a:solidFill>
              </a:rPr>
              <a:t>Written Notice:  Timeline Consideration</a:t>
            </a:r>
          </a:p>
        </p:txBody>
      </p:sp>
    </p:spTree>
    <p:extLst>
      <p:ext uri="{BB962C8B-B14F-4D97-AF65-F5344CB8AC3E}">
        <p14:creationId xmlns:p14="http://schemas.microsoft.com/office/powerpoint/2010/main" val="24621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4503"/>
            <a:ext cx="8153400" cy="884238"/>
          </a:xfrm>
        </p:spPr>
        <p:txBody>
          <a:bodyPr/>
          <a:lstStyle/>
          <a:p>
            <a:pPr algn="ctr"/>
            <a:r>
              <a:rPr lang="en-US" u="sng"/>
              <a:t>Duration of the IEP</a:t>
            </a:r>
          </a:p>
        </p:txBody>
      </p:sp>
      <p:sp>
        <p:nvSpPr>
          <p:cNvPr id="3" name="Content Placeholder 2"/>
          <p:cNvSpPr>
            <a:spLocks noGrp="1"/>
          </p:cNvSpPr>
          <p:nvPr>
            <p:ph idx="1"/>
          </p:nvPr>
        </p:nvSpPr>
        <p:spPr>
          <a:xfrm>
            <a:off x="228600" y="1924051"/>
            <a:ext cx="8458200" cy="2431134"/>
          </a:xfrm>
        </p:spPr>
        <p:txBody>
          <a:bodyPr/>
          <a:lstStyle/>
          <a:p>
            <a:endParaRPr lang="en-US"/>
          </a:p>
          <a:p>
            <a:endParaRPr lang="en-US"/>
          </a:p>
          <a:p>
            <a:endParaRPr lang="en-US"/>
          </a:p>
          <a:p>
            <a:endParaRPr lang="en-US"/>
          </a:p>
          <a:p>
            <a:endParaRPr lang="en-US"/>
          </a:p>
        </p:txBody>
      </p:sp>
      <p:cxnSp>
        <p:nvCxnSpPr>
          <p:cNvPr id="5" name="Straight Connector 4"/>
          <p:cNvCxnSpPr/>
          <p:nvPr/>
        </p:nvCxnSpPr>
        <p:spPr>
          <a:xfrm>
            <a:off x="944880" y="2362200"/>
            <a:ext cx="7132320" cy="0"/>
          </a:xfrm>
          <a:prstGeom prst="line">
            <a:avLst/>
          </a:prstGeom>
        </p:spPr>
        <p:style>
          <a:lnRef idx="3">
            <a:schemeClr val="accent3"/>
          </a:lnRef>
          <a:fillRef idx="0">
            <a:schemeClr val="accent3"/>
          </a:fillRef>
          <a:effectRef idx="2">
            <a:schemeClr val="accent3"/>
          </a:effectRef>
          <a:fontRef idx="minor">
            <a:schemeClr val="tx1"/>
          </a:fontRef>
        </p:style>
      </p:cxnSp>
      <p:sp>
        <p:nvSpPr>
          <p:cNvPr id="6" name="Oval 5"/>
          <p:cNvSpPr/>
          <p:nvPr/>
        </p:nvSpPr>
        <p:spPr>
          <a:xfrm>
            <a:off x="914400" y="22860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 name="Oval 6"/>
          <p:cNvSpPr/>
          <p:nvPr/>
        </p:nvSpPr>
        <p:spPr>
          <a:xfrm>
            <a:off x="2971800" y="22860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Oval 7"/>
          <p:cNvSpPr/>
          <p:nvPr/>
        </p:nvSpPr>
        <p:spPr>
          <a:xfrm>
            <a:off x="8001000" y="22860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 name="TextBox 8"/>
          <p:cNvSpPr txBox="1"/>
          <p:nvPr/>
        </p:nvSpPr>
        <p:spPr>
          <a:xfrm>
            <a:off x="457200" y="2514600"/>
            <a:ext cx="1066800" cy="203132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mn-cs"/>
              </a:rPr>
              <a:t>Annual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mn-cs"/>
              </a:rPr>
              <a:t>Meeting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mn-cs"/>
              </a:rPr>
              <a:t>Date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mn-cs"/>
              </a:rPr>
              <a:t>1/6/23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 name="TextBox 9"/>
          <p:cNvSpPr txBox="1"/>
          <p:nvPr/>
        </p:nvSpPr>
        <p:spPr>
          <a:xfrm>
            <a:off x="2362200" y="2514600"/>
            <a:ext cx="1524000" cy="14773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mn-cs"/>
              </a:rPr>
              <a:t>Parents have the WN in their hands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mn-cs"/>
              </a:rPr>
              <a:t>1/9/23</a:t>
            </a:r>
          </a:p>
        </p:txBody>
      </p:sp>
      <p:sp>
        <p:nvSpPr>
          <p:cNvPr id="11" name="TextBox 10"/>
          <p:cNvSpPr txBox="1"/>
          <p:nvPr/>
        </p:nvSpPr>
        <p:spPr>
          <a:xfrm>
            <a:off x="7391400" y="2514600"/>
            <a:ext cx="13716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mn-cs"/>
              </a:rPr>
              <a:t>Duration of the IEP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mn-cs"/>
              </a:rPr>
              <a:t>1/16/23</a:t>
            </a:r>
          </a:p>
        </p:txBody>
      </p:sp>
      <p:cxnSp>
        <p:nvCxnSpPr>
          <p:cNvPr id="34" name="Connector: Curved 33"/>
          <p:cNvCxnSpPr/>
          <p:nvPr/>
        </p:nvCxnSpPr>
        <p:spPr>
          <a:xfrm rot="16200000" flipH="1">
            <a:off x="5578382" y="-168181"/>
            <a:ext cx="22318" cy="5083082"/>
          </a:xfrm>
          <a:prstGeom prst="curvedConnector3">
            <a:avLst>
              <a:gd name="adj1" fmla="val -2162380"/>
            </a:avLst>
          </a:prstGeom>
          <a:ln>
            <a:tailEnd type="triangle"/>
          </a:ln>
        </p:spPr>
        <p:style>
          <a:lnRef idx="3">
            <a:schemeClr val="accent4"/>
          </a:lnRef>
          <a:fillRef idx="0">
            <a:schemeClr val="accent4"/>
          </a:fillRef>
          <a:effectRef idx="2">
            <a:schemeClr val="accent4"/>
          </a:effectRef>
          <a:fontRef idx="minor">
            <a:schemeClr val="tx1"/>
          </a:fontRef>
        </p:style>
      </p:cxnSp>
      <p:sp>
        <p:nvSpPr>
          <p:cNvPr id="40" name="TextBox 39"/>
          <p:cNvSpPr txBox="1"/>
          <p:nvPr/>
        </p:nvSpPr>
        <p:spPr>
          <a:xfrm>
            <a:off x="4457700" y="1447800"/>
            <a:ext cx="20955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mn-cs"/>
              </a:rPr>
              <a:t>7 days</a:t>
            </a:r>
          </a:p>
        </p:txBody>
      </p:sp>
      <p:sp>
        <p:nvSpPr>
          <p:cNvPr id="51" name="TextBox 50"/>
          <p:cNvSpPr txBox="1"/>
          <p:nvPr/>
        </p:nvSpPr>
        <p:spPr>
          <a:xfrm>
            <a:off x="1295400" y="1371600"/>
            <a:ext cx="12954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mn-cs"/>
              </a:rPr>
              <a:t>3(+) days (guidance)</a:t>
            </a:r>
          </a:p>
        </p:txBody>
      </p:sp>
      <p:cxnSp>
        <p:nvCxnSpPr>
          <p:cNvPr id="62" name="Connector: Curved 61"/>
          <p:cNvCxnSpPr/>
          <p:nvPr/>
        </p:nvCxnSpPr>
        <p:spPr>
          <a:xfrm rot="16200000" flipH="1">
            <a:off x="1981200" y="1295401"/>
            <a:ext cx="22318" cy="2003518"/>
          </a:xfrm>
          <a:prstGeom prst="curvedConnector3">
            <a:avLst>
              <a:gd name="adj1" fmla="val -1024285"/>
            </a:avLst>
          </a:prstGeom>
          <a:ln>
            <a:tailEnd type="triangle"/>
          </a:ln>
        </p:spPr>
        <p:style>
          <a:lnRef idx="3">
            <a:schemeClr val="accent4"/>
          </a:lnRef>
          <a:fillRef idx="0">
            <a:schemeClr val="accent4"/>
          </a:fillRef>
          <a:effectRef idx="2">
            <a:schemeClr val="accent4"/>
          </a:effectRef>
          <a:fontRef idx="minor">
            <a:schemeClr val="tx1"/>
          </a:fontRef>
        </p:style>
      </p:cxnSp>
      <p:sp>
        <p:nvSpPr>
          <p:cNvPr id="15" name="Content Placeholder 2">
            <a:extLst>
              <a:ext uri="{FF2B5EF4-FFF2-40B4-BE49-F238E27FC236}">
                <a16:creationId xmlns:a16="http://schemas.microsoft.com/office/drawing/2014/main" id="{A7911491-8DD9-4AFE-A271-FF9540602286}"/>
              </a:ext>
            </a:extLst>
          </p:cNvPr>
          <p:cNvSpPr txBox="1">
            <a:spLocks/>
          </p:cNvSpPr>
          <p:nvPr/>
        </p:nvSpPr>
        <p:spPr bwMode="auto">
          <a:xfrm>
            <a:off x="753650" y="4658809"/>
            <a:ext cx="7377432" cy="1788804"/>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a:solidFill>
                  <a:srgbClr val="274F73"/>
                </a:solidFill>
                <a:latin typeface="+mn-lt"/>
              </a:defRPr>
            </a:lvl2pPr>
            <a:lvl3pPr marL="1143000" indent="-228600" algn="l" rtl="0" eaLnBrk="1" fontAlgn="base" hangingPunct="1">
              <a:spcBef>
                <a:spcPct val="20000"/>
              </a:spcBef>
              <a:spcAft>
                <a:spcPct val="0"/>
              </a:spcAft>
              <a:buChar char="•"/>
              <a:defRPr sz="2000">
                <a:solidFill>
                  <a:srgbClr val="274F73"/>
                </a:solidFill>
                <a:latin typeface="+mn-lt"/>
              </a:defRPr>
            </a:lvl3pPr>
            <a:lvl4pPr marL="1600200" indent="-228600" algn="l" rtl="0" eaLnBrk="1" fontAlgn="base" hangingPunct="1">
              <a:spcBef>
                <a:spcPct val="20000"/>
              </a:spcBef>
              <a:spcAft>
                <a:spcPct val="0"/>
              </a:spcAft>
              <a:buChar char="–"/>
              <a:defRPr>
                <a:solidFill>
                  <a:srgbClr val="274F73"/>
                </a:solidFill>
                <a:latin typeface="+mn-lt"/>
              </a:defRPr>
            </a:lvl4pPr>
            <a:lvl5pPr marL="2057400" indent="-228600" algn="l" rtl="0" eaLnBrk="1" fontAlgn="base" hangingPunct="1">
              <a:spcBef>
                <a:spcPct val="20000"/>
              </a:spcBef>
              <a:spcAft>
                <a:spcPct val="0"/>
              </a:spcAft>
              <a:buChar char="»"/>
              <a:defRPr>
                <a:solidFill>
                  <a:srgbClr val="274F73"/>
                </a:solidFill>
                <a:latin typeface="+mn-lt"/>
              </a:defRPr>
            </a:lvl5pPr>
            <a:lvl6pPr marL="2514600" indent="-228600" algn="l" rtl="0" eaLnBrk="1" fontAlgn="base" hangingPunct="1">
              <a:spcBef>
                <a:spcPct val="20000"/>
              </a:spcBef>
              <a:spcAft>
                <a:spcPct val="0"/>
              </a:spcAft>
              <a:buChar char="»"/>
              <a:defRPr>
                <a:solidFill>
                  <a:srgbClr val="274F73"/>
                </a:solidFill>
                <a:latin typeface="+mn-lt"/>
              </a:defRPr>
            </a:lvl6pPr>
            <a:lvl7pPr marL="2971800" indent="-228600" algn="l" rtl="0" eaLnBrk="1" fontAlgn="base" hangingPunct="1">
              <a:spcBef>
                <a:spcPct val="20000"/>
              </a:spcBef>
              <a:spcAft>
                <a:spcPct val="0"/>
              </a:spcAft>
              <a:buChar char="»"/>
              <a:defRPr>
                <a:solidFill>
                  <a:srgbClr val="274F73"/>
                </a:solidFill>
                <a:latin typeface="+mn-lt"/>
              </a:defRPr>
            </a:lvl7pPr>
            <a:lvl8pPr marL="3429000" indent="-228600" algn="l" rtl="0" eaLnBrk="1" fontAlgn="base" hangingPunct="1">
              <a:spcBef>
                <a:spcPct val="20000"/>
              </a:spcBef>
              <a:spcAft>
                <a:spcPct val="0"/>
              </a:spcAft>
              <a:buChar char="»"/>
              <a:defRPr>
                <a:solidFill>
                  <a:srgbClr val="274F73"/>
                </a:solidFill>
                <a:latin typeface="+mn-lt"/>
              </a:defRPr>
            </a:lvl8pPr>
            <a:lvl9pPr marL="3886200" indent="-228600" algn="l" rtl="0" eaLnBrk="1" fontAlgn="base" hangingPunct="1">
              <a:spcBef>
                <a:spcPct val="20000"/>
              </a:spcBef>
              <a:spcAft>
                <a:spcPct val="0"/>
              </a:spcAft>
              <a:buChar char="»"/>
              <a:defRPr>
                <a:solidFill>
                  <a:srgbClr val="274F73"/>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a:ln>
                  <a:noFill/>
                </a:ln>
                <a:solidFill>
                  <a:schemeClr val="bg1"/>
                </a:solidFill>
                <a:effectLst/>
                <a:uLnTx/>
                <a:uFillTx/>
                <a:latin typeface="Calibri" panose="020F0502020204030204" pitchFamily="34" charset="0"/>
                <a:ea typeface="+mn-ea"/>
                <a:cs typeface="+mn-cs"/>
              </a:rPr>
              <a:t>Parents have right to 7-day notice (WN)</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400" b="0" i="0" u="none" strike="noStrike" kern="0" cap="none" spc="0" normalizeH="0" baseline="0" noProof="0">
                <a:ln>
                  <a:noFill/>
                </a:ln>
                <a:solidFill>
                  <a:schemeClr val="bg1"/>
                </a:solidFill>
                <a:effectLst/>
                <a:uLnTx/>
                <a:uFillTx/>
                <a:latin typeface="Calibri" panose="020F0502020204030204" pitchFamily="34" charset="0"/>
                <a:ea typeface="+mn-ea"/>
                <a:cs typeface="+mn-cs"/>
              </a:rPr>
              <a:t>Parent(s) must have the WN 7 calendar days prior to effective date</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400" b="0" i="0" u="none" strike="noStrike" kern="0" cap="none" spc="0" normalizeH="0" baseline="0" noProof="0">
                <a:ln>
                  <a:noFill/>
                </a:ln>
                <a:solidFill>
                  <a:schemeClr val="tx1"/>
                </a:solidFill>
                <a:effectLst/>
                <a:uLnTx/>
                <a:uFillTx/>
                <a:latin typeface="Calibri" panose="020F0502020204030204" pitchFamily="34" charset="0"/>
                <a:ea typeface="+mn-ea"/>
                <a:cs typeface="+mn-cs"/>
              </a:rPr>
              <a:t>3 days for mail</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endParaRPr kumimoji="0" lang="en-US" sz="2400" b="0" i="0" u="none" strike="noStrike" kern="0" cap="none" spc="0" normalizeH="0" baseline="0" noProof="0">
              <a:ln>
                <a:noFill/>
              </a:ln>
              <a:solidFill>
                <a:srgbClr val="274F73"/>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endParaRPr kumimoji="0" lang="en-US" sz="2400" b="0" i="0" u="none" strike="noStrike" kern="0" cap="none" spc="0" normalizeH="0" baseline="0" noProof="0">
              <a:ln>
                <a:noFill/>
              </a:ln>
              <a:solidFill>
                <a:srgbClr val="274F73"/>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endParaRPr kumimoji="0" lang="en-US" sz="2400" b="0" i="0" u="none" strike="noStrike" kern="0" cap="none" spc="0" normalizeH="0" baseline="0" noProof="0">
              <a:ln>
                <a:noFill/>
              </a:ln>
              <a:solidFill>
                <a:srgbClr val="274F73"/>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endParaRPr kumimoji="0" lang="en-US" sz="2400" b="0" i="0" u="none" strike="noStrike" kern="0" cap="none" spc="0" normalizeH="0" baseline="0" noProof="0">
              <a:ln>
                <a:noFill/>
              </a:ln>
              <a:solidFill>
                <a:srgbClr val="274F73"/>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endParaRPr kumimoji="0" lang="en-US" sz="2400" b="0" i="0" u="none" strike="noStrike" kern="0" cap="none" spc="0" normalizeH="0" baseline="0" noProof="0">
              <a:ln>
                <a:noFill/>
              </a:ln>
              <a:solidFill>
                <a:srgbClr val="274F73"/>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75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randombar(horizontal)">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randombar(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randombar(horizont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4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185"/>
            <a:ext cx="7886700" cy="749300"/>
          </a:xfrm>
        </p:spPr>
        <p:txBody>
          <a:bodyPr>
            <a:normAutofit/>
          </a:bodyPr>
          <a:lstStyle/>
          <a:p>
            <a:r>
              <a:rPr lang="en-US" sz="3600" u="sng">
                <a:solidFill>
                  <a:schemeClr val="tx1"/>
                </a:solidFill>
              </a:rPr>
              <a:t>Written Notice:  Timeline Consideration</a:t>
            </a:r>
          </a:p>
        </p:txBody>
      </p:sp>
      <p:sp>
        <p:nvSpPr>
          <p:cNvPr id="3" name="Content Placeholder 2"/>
          <p:cNvSpPr>
            <a:spLocks noGrp="1"/>
          </p:cNvSpPr>
          <p:nvPr>
            <p:ph idx="1"/>
          </p:nvPr>
        </p:nvSpPr>
        <p:spPr>
          <a:xfrm>
            <a:off x="628650" y="1392237"/>
            <a:ext cx="7886700" cy="4351338"/>
          </a:xfrm>
        </p:spPr>
        <p:txBody>
          <a:bodyPr/>
          <a:lstStyle/>
          <a:p>
            <a:r>
              <a:rPr lang="en-US">
                <a:highlight>
                  <a:srgbClr val="FFFF00"/>
                </a:highlight>
              </a:rPr>
              <a:t>Parent(s)</a:t>
            </a:r>
            <a:r>
              <a:rPr lang="en-US">
                <a:solidFill>
                  <a:schemeClr val="bg1"/>
                </a:solidFill>
              </a:rPr>
              <a:t> can waive their right to 7-day notice</a:t>
            </a:r>
          </a:p>
          <a:p>
            <a:pPr lvl="1"/>
            <a:r>
              <a:rPr lang="en-US" sz="2800">
                <a:solidFill>
                  <a:schemeClr val="bg1"/>
                </a:solidFill>
              </a:rPr>
              <a:t>Implement IEP sooner than 7 days </a:t>
            </a:r>
          </a:p>
          <a:p>
            <a:pPr lvl="1"/>
            <a:r>
              <a:rPr lang="en-US" sz="2800">
                <a:solidFill>
                  <a:schemeClr val="bg1"/>
                </a:solidFill>
              </a:rPr>
              <a:t>7 Day Waiver form (optional)</a:t>
            </a:r>
          </a:p>
          <a:p>
            <a:pPr>
              <a:lnSpc>
                <a:spcPct val="150000"/>
              </a:lnSpc>
            </a:pPr>
            <a:r>
              <a:rPr lang="en-US">
                <a:solidFill>
                  <a:schemeClr val="bg1"/>
                </a:solidFill>
              </a:rPr>
              <a:t>Must be documented in the Written Notice</a:t>
            </a:r>
          </a:p>
          <a:p>
            <a:endParaRPr lang="en-US"/>
          </a:p>
        </p:txBody>
      </p:sp>
      <p:pic>
        <p:nvPicPr>
          <p:cNvPr id="4" name="Picture 3">
            <a:extLst>
              <a:ext uri="{FF2B5EF4-FFF2-40B4-BE49-F238E27FC236}">
                <a16:creationId xmlns:a16="http://schemas.microsoft.com/office/drawing/2014/main" id="{0887CFF0-5AAD-4CB1-B4F0-3B1AA9298ADF}"/>
              </a:ext>
            </a:extLst>
          </p:cNvPr>
          <p:cNvPicPr>
            <a:picLocks noChangeAspect="1"/>
          </p:cNvPicPr>
          <p:nvPr/>
        </p:nvPicPr>
        <p:blipFill>
          <a:blip r:embed="rId2"/>
          <a:stretch>
            <a:fillRect/>
          </a:stretch>
        </p:blipFill>
        <p:spPr>
          <a:xfrm>
            <a:off x="581025" y="3715918"/>
            <a:ext cx="7981950" cy="1654795"/>
          </a:xfrm>
          <a:prstGeom prst="rect">
            <a:avLst/>
          </a:prstGeom>
        </p:spPr>
      </p:pic>
    </p:spTree>
    <p:extLst>
      <p:ext uri="{BB962C8B-B14F-4D97-AF65-F5344CB8AC3E}">
        <p14:creationId xmlns:p14="http://schemas.microsoft.com/office/powerpoint/2010/main" val="321714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0D266-DD99-4802-8056-7E00135A722F}"/>
              </a:ext>
            </a:extLst>
          </p:cNvPr>
          <p:cNvSpPr>
            <a:spLocks noGrp="1"/>
          </p:cNvSpPr>
          <p:nvPr>
            <p:ph idx="1"/>
          </p:nvPr>
        </p:nvSpPr>
        <p:spPr>
          <a:xfrm>
            <a:off x="80638" y="893247"/>
            <a:ext cx="7776099" cy="5071505"/>
          </a:xfrm>
          <a:solidFill>
            <a:srgbClr val="BEE7FA"/>
          </a:solidFill>
          <a:effectLst>
            <a:outerShdw blurRad="50800" dist="38100" dir="2700000" algn="tl" rotWithShape="0">
              <a:prstClr val="black">
                <a:alpha val="40000"/>
              </a:prstClr>
            </a:outerShdw>
          </a:effectLst>
        </p:spPr>
        <p:txBody>
          <a:bodyPr/>
          <a:lstStyle/>
          <a:p>
            <a:pPr marL="0" indent="0" algn="ctr">
              <a:buNone/>
            </a:pPr>
            <a:endParaRPr lang="en-US" sz="1200" b="1">
              <a:solidFill>
                <a:schemeClr val="tx1"/>
              </a:solidFill>
            </a:endParaRPr>
          </a:p>
          <a:p>
            <a:pPr marL="0" indent="0" algn="ctr">
              <a:buNone/>
            </a:pPr>
            <a:endParaRPr lang="en-US" sz="4000" b="1">
              <a:solidFill>
                <a:schemeClr val="tx1"/>
              </a:solidFill>
            </a:endParaRPr>
          </a:p>
          <a:p>
            <a:pPr marL="0" indent="0" algn="ctr">
              <a:buNone/>
            </a:pPr>
            <a:r>
              <a:rPr lang="en-US" sz="4000" b="1">
                <a:solidFill>
                  <a:schemeClr val="tx1"/>
                </a:solidFill>
              </a:rPr>
              <a:t>When can a parent/guardian NOT waive their 7-day notice?</a:t>
            </a:r>
          </a:p>
        </p:txBody>
      </p:sp>
      <p:pic>
        <p:nvPicPr>
          <p:cNvPr id="9" name="Picture 8">
            <a:extLst>
              <a:ext uri="{FF2B5EF4-FFF2-40B4-BE49-F238E27FC236}">
                <a16:creationId xmlns:a16="http://schemas.microsoft.com/office/drawing/2014/main" id="{222951A4-9B09-47A8-8EED-B761B880FF1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48931" y="4151602"/>
            <a:ext cx="2997871" cy="2489581"/>
          </a:xfrm>
          <a:prstGeom prst="rect">
            <a:avLst/>
          </a:prstGeom>
        </p:spPr>
      </p:pic>
    </p:spTree>
    <p:extLst>
      <p:ext uri="{BB962C8B-B14F-4D97-AF65-F5344CB8AC3E}">
        <p14:creationId xmlns:p14="http://schemas.microsoft.com/office/powerpoint/2010/main" val="979891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04926"/>
            <a:ext cx="8153400" cy="626097"/>
          </a:xfrm>
        </p:spPr>
        <p:txBody>
          <a:bodyPr/>
          <a:lstStyle/>
          <a:p>
            <a:pPr algn="ctr"/>
            <a:r>
              <a:rPr lang="en-US" sz="3000" u="sng">
                <a:solidFill>
                  <a:schemeClr val="tx1"/>
                </a:solidFill>
              </a:rPr>
              <a:t>Parents cannot waive their 7-day notice if:</a:t>
            </a:r>
          </a:p>
        </p:txBody>
      </p:sp>
      <p:sp>
        <p:nvSpPr>
          <p:cNvPr id="3" name="Content Placeholder 2"/>
          <p:cNvSpPr>
            <a:spLocks noGrp="1"/>
          </p:cNvSpPr>
          <p:nvPr>
            <p:ph idx="1"/>
          </p:nvPr>
        </p:nvSpPr>
        <p:spPr>
          <a:xfrm>
            <a:off x="533400" y="1743960"/>
            <a:ext cx="8153400" cy="4199640"/>
          </a:xfrm>
        </p:spPr>
        <p:txBody>
          <a:bodyPr/>
          <a:lstStyle/>
          <a:p>
            <a:pPr marL="0" indent="0">
              <a:buNone/>
            </a:pPr>
            <a:r>
              <a:rPr lang="en-US" b="1">
                <a:solidFill>
                  <a:schemeClr val="bg1"/>
                </a:solidFill>
              </a:rPr>
              <a:t>	they do not attend the meeting</a:t>
            </a:r>
          </a:p>
          <a:p>
            <a:endParaRPr lang="en-US"/>
          </a:p>
          <a:p>
            <a:endParaRPr lang="en-US"/>
          </a:p>
          <a:p>
            <a:endParaRPr lang="en-US"/>
          </a:p>
          <a:p>
            <a:endParaRPr lang="en-US"/>
          </a:p>
          <a:p>
            <a:endParaRPr lang="en-US"/>
          </a:p>
          <a:p>
            <a:endParaRPr lang="en-US"/>
          </a:p>
          <a:p>
            <a:endParaRPr lang="en-US"/>
          </a:p>
          <a:p>
            <a:pPr marL="0" indent="0">
              <a:buNone/>
            </a:pPr>
            <a:endParaRPr lang="en-US"/>
          </a:p>
        </p:txBody>
      </p:sp>
      <p:pic>
        <p:nvPicPr>
          <p:cNvPr id="4" name="Picture 3"/>
          <p:cNvPicPr>
            <a:picLocks noChangeAspect="1"/>
          </p:cNvPicPr>
          <p:nvPr/>
        </p:nvPicPr>
        <p:blipFill>
          <a:blip r:embed="rId2"/>
          <a:stretch>
            <a:fillRect/>
          </a:stretch>
        </p:blipFill>
        <p:spPr>
          <a:xfrm>
            <a:off x="1862137" y="3429000"/>
            <a:ext cx="5495925" cy="2714625"/>
          </a:xfrm>
          <a:prstGeom prst="rect">
            <a:avLst/>
          </a:prstGeom>
          <a:effectLst>
            <a:glow rad="101600">
              <a:schemeClr val="tx1">
                <a:alpha val="40000"/>
              </a:schemeClr>
            </a:glow>
          </a:effectLst>
        </p:spPr>
      </p:pic>
      <p:pic>
        <p:nvPicPr>
          <p:cNvPr id="8" name="Picture 7" descr="Icon&#10;&#10;Description automatically generated">
            <a:extLst>
              <a:ext uri="{FF2B5EF4-FFF2-40B4-BE49-F238E27FC236}">
                <a16:creationId xmlns:a16="http://schemas.microsoft.com/office/drawing/2014/main" id="{91C27E82-F339-4BC1-8578-1544EF0249C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71" y="1743960"/>
            <a:ext cx="1952134" cy="1952134"/>
          </a:xfrm>
          <a:prstGeom prst="rect">
            <a:avLst/>
          </a:prstGeom>
          <a:effectLst>
            <a:outerShdw blurRad="50800" dist="63500" dir="2700000" algn="tl" rotWithShape="0">
              <a:prstClr val="black">
                <a:alpha val="40000"/>
              </a:prstClr>
            </a:outerShdw>
          </a:effectLst>
        </p:spPr>
      </p:pic>
      <p:sp>
        <p:nvSpPr>
          <p:cNvPr id="5" name="Arrow: Right 4">
            <a:extLst>
              <a:ext uri="{FF2B5EF4-FFF2-40B4-BE49-F238E27FC236}">
                <a16:creationId xmlns:a16="http://schemas.microsoft.com/office/drawing/2014/main" id="{4F610894-DF48-D203-002A-4D94D7FB6FE8}"/>
              </a:ext>
            </a:extLst>
          </p:cNvPr>
          <p:cNvSpPr/>
          <p:nvPr/>
        </p:nvSpPr>
        <p:spPr>
          <a:xfrm>
            <a:off x="625969" y="1660070"/>
            <a:ext cx="743607" cy="626097"/>
          </a:xfrm>
          <a:prstGeom prst="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930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1F332-3F77-40CC-A44E-BC7CE78F67D0}"/>
              </a:ext>
            </a:extLst>
          </p:cNvPr>
          <p:cNvSpPr>
            <a:spLocks noGrp="1"/>
          </p:cNvSpPr>
          <p:nvPr>
            <p:ph idx="1"/>
          </p:nvPr>
        </p:nvSpPr>
        <p:spPr>
          <a:xfrm>
            <a:off x="533400" y="923827"/>
            <a:ext cx="8153400" cy="5019773"/>
          </a:xfrm>
        </p:spPr>
        <p:txBody>
          <a:bodyPr/>
          <a:lstStyle/>
          <a:p>
            <a:pPr marL="0" indent="0">
              <a:buNone/>
            </a:pPr>
            <a:r>
              <a:rPr lang="en-US" sz="6000" b="1">
                <a:solidFill>
                  <a:schemeClr val="bg1"/>
                </a:solidFill>
              </a:rPr>
              <a:t>So…</a:t>
            </a:r>
          </a:p>
        </p:txBody>
      </p:sp>
      <p:pic>
        <p:nvPicPr>
          <p:cNvPr id="5" name="Picture 4" descr="Icon&#10;&#10;Description automatically generated">
            <a:extLst>
              <a:ext uri="{FF2B5EF4-FFF2-40B4-BE49-F238E27FC236}">
                <a16:creationId xmlns:a16="http://schemas.microsoft.com/office/drawing/2014/main" id="{AF121E98-4E2E-4085-A378-8188A7507F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11398" y="1179922"/>
            <a:ext cx="4763678" cy="4763678"/>
          </a:xfrm>
          <a:prstGeom prst="rect">
            <a:avLst/>
          </a:prstGeom>
        </p:spPr>
      </p:pic>
      <p:sp>
        <p:nvSpPr>
          <p:cNvPr id="6" name="TextBox 5">
            <a:extLst>
              <a:ext uri="{FF2B5EF4-FFF2-40B4-BE49-F238E27FC236}">
                <a16:creationId xmlns:a16="http://schemas.microsoft.com/office/drawing/2014/main" id="{A945D0B2-3F06-4839-960C-7B0B9FA4672B}"/>
              </a:ext>
            </a:extLst>
          </p:cNvPr>
          <p:cNvSpPr txBox="1"/>
          <p:nvPr/>
        </p:nvSpPr>
        <p:spPr>
          <a:xfrm>
            <a:off x="4380322" y="5934173"/>
            <a:ext cx="4763678" cy="215444"/>
          </a:xfrm>
          <a:prstGeom prst="rect">
            <a:avLst/>
          </a:prstGeom>
          <a:noFill/>
        </p:spPr>
        <p:txBody>
          <a:bodyPr wrap="square" rtlCol="0">
            <a:spAutoFit/>
          </a:bodyPr>
          <a:lstStyle/>
          <a:p>
            <a:r>
              <a:rPr lang="en-US" sz="800" b="1">
                <a:hlinkClick r:id="rId3" tooltip="http://www.justintarte.com/2011/12/top-10-questions-to-ask-yourself-in.html"/>
              </a:rPr>
              <a:t>This Photo</a:t>
            </a:r>
            <a:r>
              <a:rPr lang="en-US" sz="800" b="1"/>
              <a:t> by Unknown Author is licensed under </a:t>
            </a:r>
            <a:r>
              <a:rPr lang="en-US" sz="800" b="1">
                <a:hlinkClick r:id="rId4" tooltip="https://creativecommons.org/licenses/by/3.0/"/>
              </a:rPr>
              <a:t>CC BY</a:t>
            </a:r>
            <a:endParaRPr lang="en-US" sz="800" b="1"/>
          </a:p>
        </p:txBody>
      </p:sp>
    </p:spTree>
    <p:extLst>
      <p:ext uri="{BB962C8B-B14F-4D97-AF65-F5344CB8AC3E}">
        <p14:creationId xmlns:p14="http://schemas.microsoft.com/office/powerpoint/2010/main" val="387312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0D266-DD99-4802-8056-7E00135A722F}"/>
              </a:ext>
            </a:extLst>
          </p:cNvPr>
          <p:cNvSpPr>
            <a:spLocks noGrp="1"/>
          </p:cNvSpPr>
          <p:nvPr>
            <p:ph idx="1"/>
          </p:nvPr>
        </p:nvSpPr>
        <p:spPr>
          <a:xfrm>
            <a:off x="533400" y="634482"/>
            <a:ext cx="8461310" cy="5309118"/>
          </a:xfrm>
          <a:solidFill>
            <a:srgbClr val="CEEAB0"/>
          </a:solidFill>
          <a:effectLst>
            <a:outerShdw blurRad="50800" dist="38100" dir="2700000" algn="tl" rotWithShape="0">
              <a:prstClr val="black">
                <a:alpha val="40000"/>
              </a:prstClr>
            </a:outerShdw>
          </a:effectLst>
        </p:spPr>
        <p:txBody>
          <a:bodyPr/>
          <a:lstStyle/>
          <a:p>
            <a:pPr marL="0" indent="0" algn="ctr">
              <a:buNone/>
            </a:pPr>
            <a:endParaRPr lang="en-US" sz="1200" b="1">
              <a:solidFill>
                <a:schemeClr val="tx1"/>
              </a:solidFill>
            </a:endParaRPr>
          </a:p>
          <a:p>
            <a:pPr marL="0" indent="0" algn="ctr">
              <a:buNone/>
            </a:pPr>
            <a:r>
              <a:rPr lang="en-US" sz="4000" b="1">
                <a:solidFill>
                  <a:schemeClr val="tx1"/>
                </a:solidFill>
              </a:rPr>
              <a:t>What if you hold the meeting, but the parent/guardian is not in attendance? </a:t>
            </a:r>
          </a:p>
        </p:txBody>
      </p:sp>
      <p:pic>
        <p:nvPicPr>
          <p:cNvPr id="5" name="Picture 4" descr="Icon&#10;&#10;Description automatically generated">
            <a:extLst>
              <a:ext uri="{FF2B5EF4-FFF2-40B4-BE49-F238E27FC236}">
                <a16:creationId xmlns:a16="http://schemas.microsoft.com/office/drawing/2014/main" id="{5FB978E5-70EA-4E06-BC28-476561BE8A3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72533" y="2525293"/>
            <a:ext cx="3913669" cy="3913669"/>
          </a:xfrm>
          <a:prstGeom prst="rect">
            <a:avLst/>
          </a:prstGeom>
        </p:spPr>
      </p:pic>
      <p:sp>
        <p:nvSpPr>
          <p:cNvPr id="6" name="TextBox 5">
            <a:extLst>
              <a:ext uri="{FF2B5EF4-FFF2-40B4-BE49-F238E27FC236}">
                <a16:creationId xmlns:a16="http://schemas.microsoft.com/office/drawing/2014/main" id="{5E5EBBC5-3D0A-483D-9AFA-2BAFE78A8DC9}"/>
              </a:ext>
            </a:extLst>
          </p:cNvPr>
          <p:cNvSpPr txBox="1"/>
          <p:nvPr/>
        </p:nvSpPr>
        <p:spPr>
          <a:xfrm>
            <a:off x="3122703" y="6438962"/>
            <a:ext cx="3413327" cy="215444"/>
          </a:xfrm>
          <a:prstGeom prst="rect">
            <a:avLst/>
          </a:prstGeom>
          <a:noFill/>
        </p:spPr>
        <p:txBody>
          <a:bodyPr wrap="square" rtlCol="0">
            <a:spAutoFit/>
          </a:bodyPr>
          <a:lstStyle/>
          <a:p>
            <a:r>
              <a:rPr lang="en-US" sz="800" b="1">
                <a:hlinkClick r:id="rId3" tooltip="https://www.pngall.com/think-png/download/66114"/>
              </a:rPr>
              <a:t>This Photo</a:t>
            </a:r>
            <a:r>
              <a:rPr lang="en-US" sz="800" b="1"/>
              <a:t> by Unknown Author is licensed under </a:t>
            </a:r>
            <a:r>
              <a:rPr lang="en-US" sz="800" b="1">
                <a:hlinkClick r:id="rId4" tooltip="https://creativecommons.org/licenses/by-nc/3.0/"/>
              </a:rPr>
              <a:t>CC BY-NC</a:t>
            </a:r>
            <a:endParaRPr lang="en-US" sz="800" b="1"/>
          </a:p>
        </p:txBody>
      </p:sp>
    </p:spTree>
    <p:extLst>
      <p:ext uri="{BB962C8B-B14F-4D97-AF65-F5344CB8AC3E}">
        <p14:creationId xmlns:p14="http://schemas.microsoft.com/office/powerpoint/2010/main" val="3617972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0D266-DD99-4802-8056-7E00135A722F}"/>
              </a:ext>
            </a:extLst>
          </p:cNvPr>
          <p:cNvSpPr>
            <a:spLocks noGrp="1"/>
          </p:cNvSpPr>
          <p:nvPr>
            <p:ph idx="1"/>
          </p:nvPr>
        </p:nvSpPr>
        <p:spPr>
          <a:xfrm>
            <a:off x="533400" y="634482"/>
            <a:ext cx="8461310" cy="5445808"/>
          </a:xfrm>
          <a:solidFill>
            <a:srgbClr val="CEEAB0"/>
          </a:solidFill>
          <a:effectLst>
            <a:outerShdw blurRad="50800" dist="38100" dir="2700000" algn="tl" rotWithShape="0">
              <a:prstClr val="black">
                <a:alpha val="40000"/>
              </a:prstClr>
            </a:outerShdw>
          </a:effectLst>
        </p:spPr>
        <p:txBody>
          <a:bodyPr/>
          <a:lstStyle/>
          <a:p>
            <a:pPr marL="0" indent="0" algn="ctr">
              <a:buNone/>
            </a:pPr>
            <a:endParaRPr lang="en-US" sz="4000" b="1">
              <a:solidFill>
                <a:schemeClr val="tx1"/>
              </a:solidFill>
            </a:endParaRPr>
          </a:p>
          <a:p>
            <a:pPr marL="0" indent="0" algn="ctr">
              <a:buNone/>
            </a:pPr>
            <a:r>
              <a:rPr lang="en-US" sz="4000" b="1">
                <a:solidFill>
                  <a:schemeClr val="tx1"/>
                </a:solidFill>
              </a:rPr>
              <a:t>Can you call them later and share with them the details of the meeting? </a:t>
            </a:r>
          </a:p>
        </p:txBody>
      </p:sp>
      <p:pic>
        <p:nvPicPr>
          <p:cNvPr id="4" name="Picture 3" descr="Icon&#10;&#10;Description automatically generated">
            <a:extLst>
              <a:ext uri="{FF2B5EF4-FFF2-40B4-BE49-F238E27FC236}">
                <a16:creationId xmlns:a16="http://schemas.microsoft.com/office/drawing/2014/main" id="{B0FDCC51-8981-421B-98D8-413B414FB01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91275" y="3429000"/>
            <a:ext cx="2365310" cy="237086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621B096-1904-4E89-BF33-36B50144BC5F}"/>
              </a:ext>
            </a:extLst>
          </p:cNvPr>
          <p:cNvSpPr txBox="1"/>
          <p:nvPr/>
        </p:nvSpPr>
        <p:spPr>
          <a:xfrm>
            <a:off x="5905501" y="5799867"/>
            <a:ext cx="3089209" cy="215444"/>
          </a:xfrm>
          <a:prstGeom prst="rect">
            <a:avLst/>
          </a:prstGeom>
          <a:noFill/>
        </p:spPr>
        <p:txBody>
          <a:bodyPr wrap="square" rtlCol="0">
            <a:spAutoFit/>
          </a:bodyPr>
          <a:lstStyle/>
          <a:p>
            <a:r>
              <a:rPr lang="en-US" sz="800" b="1">
                <a:hlinkClick r:id="rId3" tooltip="https://courses.lumenlearning.com/wmopen-mathforliberalarts/chapter/putting-it-together-collecting-data/"/>
              </a:rPr>
              <a:t>This Photo</a:t>
            </a:r>
            <a:r>
              <a:rPr lang="en-US" sz="800" b="1"/>
              <a:t> by Unknown Author is licensed under </a:t>
            </a:r>
            <a:r>
              <a:rPr lang="en-US" sz="800" b="1">
                <a:hlinkClick r:id="rId4" tooltip="https://creativecommons.org/licenses/by/3.0/"/>
              </a:rPr>
              <a:t>CC BY</a:t>
            </a:r>
            <a:endParaRPr lang="en-US" sz="800" b="1"/>
          </a:p>
        </p:txBody>
      </p:sp>
    </p:spTree>
    <p:extLst>
      <p:ext uri="{BB962C8B-B14F-4D97-AF65-F5344CB8AC3E}">
        <p14:creationId xmlns:p14="http://schemas.microsoft.com/office/powerpoint/2010/main" val="115426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0D266-DD99-4802-8056-7E00135A722F}"/>
              </a:ext>
            </a:extLst>
          </p:cNvPr>
          <p:cNvSpPr>
            <a:spLocks noGrp="1"/>
          </p:cNvSpPr>
          <p:nvPr>
            <p:ph idx="1"/>
          </p:nvPr>
        </p:nvSpPr>
        <p:spPr>
          <a:xfrm>
            <a:off x="533400" y="634482"/>
            <a:ext cx="8461310" cy="5445808"/>
          </a:xfrm>
          <a:solidFill>
            <a:srgbClr val="CEEAB0"/>
          </a:solidFill>
          <a:effectLst>
            <a:outerShdw blurRad="50800" dist="38100" dir="2700000" algn="tl" rotWithShape="0">
              <a:prstClr val="black">
                <a:alpha val="40000"/>
              </a:prstClr>
            </a:outerShdw>
          </a:effectLst>
        </p:spPr>
        <p:txBody>
          <a:bodyPr/>
          <a:lstStyle/>
          <a:p>
            <a:pPr marL="0" indent="0" algn="ctr">
              <a:buNone/>
            </a:pPr>
            <a:endParaRPr lang="en-US" sz="1200" b="1">
              <a:solidFill>
                <a:schemeClr val="tx1"/>
              </a:solidFill>
            </a:endParaRPr>
          </a:p>
          <a:p>
            <a:pPr marL="0" indent="0" algn="ctr">
              <a:buNone/>
            </a:pPr>
            <a:r>
              <a:rPr lang="en-US" sz="4000" b="1" u="sng">
                <a:solidFill>
                  <a:schemeClr val="tx1"/>
                </a:solidFill>
              </a:rPr>
              <a:t>Consider the following</a:t>
            </a:r>
            <a:r>
              <a:rPr lang="en-US" sz="4000" b="1">
                <a:solidFill>
                  <a:schemeClr val="tx1"/>
                </a:solidFill>
              </a:rPr>
              <a:t>:</a:t>
            </a:r>
          </a:p>
          <a:p>
            <a:pPr marL="0" indent="0" algn="ctr">
              <a:buNone/>
            </a:pPr>
            <a:endParaRPr lang="en-US" sz="1200" b="1">
              <a:solidFill>
                <a:schemeClr val="tx1"/>
              </a:solidFill>
            </a:endParaRPr>
          </a:p>
          <a:p>
            <a:r>
              <a:rPr lang="en-US" b="1">
                <a:solidFill>
                  <a:schemeClr val="tx1"/>
                </a:solidFill>
              </a:rPr>
              <a:t>If you contact the parent/guardian after the meeting, you are getting input from them after the fact.  </a:t>
            </a:r>
          </a:p>
          <a:p>
            <a:r>
              <a:rPr lang="en-US" b="1">
                <a:solidFill>
                  <a:schemeClr val="tx1"/>
                </a:solidFill>
              </a:rPr>
              <a:t>This would most likely change the outcome of the meeting.  </a:t>
            </a:r>
          </a:p>
          <a:p>
            <a:r>
              <a:rPr lang="en-US" b="1">
                <a:solidFill>
                  <a:schemeClr val="tx1"/>
                </a:solidFill>
              </a:rPr>
              <a:t>You would need to write an amendment to the IEP and complete a new Written Notice to capture this conversation.</a:t>
            </a:r>
          </a:p>
        </p:txBody>
      </p:sp>
    </p:spTree>
    <p:extLst>
      <p:ext uri="{BB962C8B-B14F-4D97-AF65-F5344CB8AC3E}">
        <p14:creationId xmlns:p14="http://schemas.microsoft.com/office/powerpoint/2010/main" val="84349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161C7D20-5174-4B07-9C1B-77541EB73317}"/>
              </a:ext>
            </a:extLst>
          </p:cNvPr>
          <p:cNvPicPr>
            <a:picLocks noChangeAspect="1"/>
          </p:cNvPicPr>
          <p:nvPr/>
        </p:nvPicPr>
        <p:blipFill rotWithShape="1">
          <a:blip r:embed="rId2"/>
          <a:srcRect r="2235"/>
          <a:stretch/>
        </p:blipFill>
        <p:spPr>
          <a:xfrm>
            <a:off x="5442533" y="3492340"/>
            <a:ext cx="2256262" cy="3236976"/>
          </a:xfrm>
          <a:prstGeom prst="rect">
            <a:avLst/>
          </a:prstGeom>
          <a:effectLst>
            <a:outerShdw blurRad="50800" dist="38100" dir="2700000" algn="tl" rotWithShape="0">
              <a:prstClr val="black">
                <a:alpha val="40000"/>
              </a:prstClr>
            </a:outerShdw>
          </a:effectLst>
        </p:spPr>
      </p:pic>
      <p:pic>
        <p:nvPicPr>
          <p:cNvPr id="9" name="Picture 9">
            <a:extLst>
              <a:ext uri="{FF2B5EF4-FFF2-40B4-BE49-F238E27FC236}">
                <a16:creationId xmlns:a16="http://schemas.microsoft.com/office/drawing/2014/main" id="{2D20CDB2-CD79-4345-A594-5857D16A29A1}"/>
              </a:ext>
            </a:extLst>
          </p:cNvPr>
          <p:cNvPicPr>
            <a:picLocks noChangeAspect="1"/>
          </p:cNvPicPr>
          <p:nvPr/>
        </p:nvPicPr>
        <p:blipFill rotWithShape="1">
          <a:blip r:embed="rId3">
            <a:extLst>
              <a:ext uri="{28A0092B-C50C-407E-A947-70E740481C1C}">
                <a14:useLocalDpi xmlns:a14="http://schemas.microsoft.com/office/drawing/2010/main" val="0"/>
              </a:ext>
            </a:extLst>
          </a:blip>
          <a:srcRect t="2261" b="2261"/>
          <a:stretch/>
        </p:blipFill>
        <p:spPr>
          <a:xfrm>
            <a:off x="3405012" y="34441"/>
            <a:ext cx="2256282" cy="3236966"/>
          </a:xfrm>
          <a:prstGeom prst="rect">
            <a:avLst/>
          </a:prstGeom>
          <a:effectLst>
            <a:outerShdw blurRad="50800" dist="38100" dir="2700000" algn="tl" rotWithShape="0">
              <a:prstClr val="black">
                <a:alpha val="40000"/>
              </a:prstClr>
            </a:outerShdw>
          </a:effectLst>
        </p:spPr>
      </p:pic>
      <p:pic>
        <p:nvPicPr>
          <p:cNvPr id="8" name="Picture 8">
            <a:extLst>
              <a:ext uri="{FF2B5EF4-FFF2-40B4-BE49-F238E27FC236}">
                <a16:creationId xmlns:a16="http://schemas.microsoft.com/office/drawing/2014/main" id="{86D109E8-A627-405B-8F4A-23E86ED42038}"/>
              </a:ext>
            </a:extLst>
          </p:cNvPr>
          <p:cNvPicPr>
            <a:picLocks noChangeAspect="1"/>
          </p:cNvPicPr>
          <p:nvPr/>
        </p:nvPicPr>
        <p:blipFill rotWithShape="1">
          <a:blip r:embed="rId4"/>
          <a:srcRect l="20796" r="9192" b="3"/>
          <a:stretch/>
        </p:blipFill>
        <p:spPr>
          <a:xfrm>
            <a:off x="0" y="-5472"/>
            <a:ext cx="2256282" cy="3236976"/>
          </a:xfrm>
          <a:prstGeom prst="rect">
            <a:avLst/>
          </a:prstGeom>
          <a:effectLst>
            <a:outerShdw blurRad="50800" dist="38100" dir="2700000" algn="tl" rotWithShape="0">
              <a:prstClr val="black">
                <a:alpha val="40000"/>
              </a:prstClr>
            </a:outerShdw>
          </a:effectLst>
        </p:spPr>
      </p:pic>
      <p:pic>
        <p:nvPicPr>
          <p:cNvPr id="10" name="Picture 10">
            <a:extLst>
              <a:ext uri="{FF2B5EF4-FFF2-40B4-BE49-F238E27FC236}">
                <a16:creationId xmlns:a16="http://schemas.microsoft.com/office/drawing/2014/main" id="{A9F388AC-0479-4BDE-B958-0C1662FE3919}"/>
              </a:ext>
            </a:extLst>
          </p:cNvPr>
          <p:cNvPicPr>
            <a:picLocks noChangeAspect="1"/>
          </p:cNvPicPr>
          <p:nvPr/>
        </p:nvPicPr>
        <p:blipFill rotWithShape="1">
          <a:blip r:embed="rId5">
            <a:extLst>
              <a:ext uri="{28A0092B-C50C-407E-A947-70E740481C1C}">
                <a14:useLocalDpi xmlns:a14="http://schemas.microsoft.com/office/drawing/2010/main" val="0"/>
              </a:ext>
            </a:extLst>
          </a:blip>
          <a:srcRect l="960" r="960"/>
          <a:stretch/>
        </p:blipFill>
        <p:spPr>
          <a:xfrm>
            <a:off x="6844010" y="-5472"/>
            <a:ext cx="2249813" cy="3428990"/>
          </a:xfrm>
          <a:prstGeom prst="rect">
            <a:avLst/>
          </a:prstGeom>
          <a:effectLst>
            <a:outerShdw blurRad="50800" dist="38100" dir="2700000" algn="tl" rotWithShape="0">
              <a:prstClr val="black">
                <a:alpha val="40000"/>
              </a:prstClr>
            </a:outerShdw>
          </a:effectLst>
        </p:spPr>
      </p:pic>
      <p:pic>
        <p:nvPicPr>
          <p:cNvPr id="1026" name="Picture 1">
            <a:extLst>
              <a:ext uri="{FF2B5EF4-FFF2-40B4-BE49-F238E27FC236}">
                <a16:creationId xmlns:a16="http://schemas.microsoft.com/office/drawing/2014/main" id="{B1E9153D-7307-479D-A529-E95A475745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89" t="11956" r="6089"/>
          <a:stretch/>
        </p:blipFill>
        <p:spPr bwMode="auto">
          <a:xfrm>
            <a:off x="1304266" y="3586594"/>
            <a:ext cx="2258548" cy="3019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9A345DE-5881-4456-A9FE-578A3798E6CD}"/>
              </a:ext>
            </a:extLst>
          </p:cNvPr>
          <p:cNvSpPr txBox="1"/>
          <p:nvPr/>
        </p:nvSpPr>
        <p:spPr>
          <a:xfrm>
            <a:off x="3402287" y="2587183"/>
            <a:ext cx="2250266" cy="769441"/>
          </a:xfrm>
          <a:prstGeom prst="rect">
            <a:avLst/>
          </a:prstGeom>
          <a:solidFill>
            <a:schemeClr val="bg1">
              <a:lumMod val="85000"/>
            </a:schemeClr>
          </a:solidFill>
          <a:ln w="57150">
            <a:solidFill>
              <a:schemeClr val="tx1"/>
            </a:solidFill>
          </a:ln>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80808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Jennifer Gleason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Special Education Consultant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Calibri" panose="020F0502020204030204" pitchFamily="34" charset="0"/>
              <a:ea typeface="+mn-ea"/>
              <a:cs typeface="+mn-cs"/>
            </a:endParaRPr>
          </a:p>
        </p:txBody>
      </p:sp>
      <p:sp>
        <p:nvSpPr>
          <p:cNvPr id="19" name="TextBox 18">
            <a:extLst>
              <a:ext uri="{FF2B5EF4-FFF2-40B4-BE49-F238E27FC236}">
                <a16:creationId xmlns:a16="http://schemas.microsoft.com/office/drawing/2014/main" id="{D2022D67-04DC-4F46-8672-A067206D97F9}"/>
              </a:ext>
            </a:extLst>
          </p:cNvPr>
          <p:cNvSpPr txBox="1"/>
          <p:nvPr/>
        </p:nvSpPr>
        <p:spPr>
          <a:xfrm>
            <a:off x="1308407" y="6044007"/>
            <a:ext cx="2250266" cy="769441"/>
          </a:xfrm>
          <a:prstGeom prst="rect">
            <a:avLst/>
          </a:prstGeom>
          <a:solidFill>
            <a:schemeClr val="bg1">
              <a:lumMod val="85000"/>
            </a:schemeClr>
          </a:solidFill>
          <a:ln w="57150">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Ashley Satre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Special Education Consultant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Calibri" panose="020F0502020204030204" pitchFamily="34" charset="0"/>
              <a:ea typeface="+mn-ea"/>
              <a:cs typeface="+mn-cs"/>
            </a:endParaRPr>
          </a:p>
        </p:txBody>
      </p:sp>
      <p:sp>
        <p:nvSpPr>
          <p:cNvPr id="20" name="TextBox 19">
            <a:extLst>
              <a:ext uri="{FF2B5EF4-FFF2-40B4-BE49-F238E27FC236}">
                <a16:creationId xmlns:a16="http://schemas.microsoft.com/office/drawing/2014/main" id="{4CB150BB-DD59-43D0-8E23-45E64F9EB0A1}"/>
              </a:ext>
            </a:extLst>
          </p:cNvPr>
          <p:cNvSpPr txBox="1"/>
          <p:nvPr/>
        </p:nvSpPr>
        <p:spPr>
          <a:xfrm>
            <a:off x="5442533" y="6043404"/>
            <a:ext cx="2258176" cy="769441"/>
          </a:xfrm>
          <a:prstGeom prst="rect">
            <a:avLst/>
          </a:prstGeom>
          <a:solidFill>
            <a:schemeClr val="bg1">
              <a:lumMod val="85000"/>
            </a:schemeClr>
          </a:solidFill>
          <a:ln w="57150">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80808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Julie Pelletier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Secretary Associate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Calibri" panose="020F0502020204030204" pitchFamily="34" charset="0"/>
              <a:ea typeface="+mn-ea"/>
              <a:cs typeface="+mn-cs"/>
            </a:endParaRPr>
          </a:p>
        </p:txBody>
      </p:sp>
      <p:sp>
        <p:nvSpPr>
          <p:cNvPr id="21" name="TextBox 20">
            <a:extLst>
              <a:ext uri="{FF2B5EF4-FFF2-40B4-BE49-F238E27FC236}">
                <a16:creationId xmlns:a16="http://schemas.microsoft.com/office/drawing/2014/main" id="{95ED523B-5DD2-45E4-BDAC-6E1DFFCDAC74}"/>
              </a:ext>
            </a:extLst>
          </p:cNvPr>
          <p:cNvSpPr txBox="1"/>
          <p:nvPr/>
        </p:nvSpPr>
        <p:spPr>
          <a:xfrm>
            <a:off x="6859312" y="2715695"/>
            <a:ext cx="2210716" cy="707886"/>
          </a:xfrm>
          <a:prstGeom prst="rect">
            <a:avLst/>
          </a:prstGeom>
          <a:solidFill>
            <a:schemeClr val="bg1">
              <a:lumMod val="85000"/>
            </a:schemeClr>
          </a:solidFill>
          <a:ln w="57150">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Karlie Thibodeau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Special Education Consultant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5" name="TextBox 14">
            <a:extLst>
              <a:ext uri="{FF2B5EF4-FFF2-40B4-BE49-F238E27FC236}">
                <a16:creationId xmlns:a16="http://schemas.microsoft.com/office/drawing/2014/main" id="{93EE0042-2D1F-4E17-8D3E-342804E60A03}"/>
              </a:ext>
            </a:extLst>
          </p:cNvPr>
          <p:cNvSpPr txBox="1"/>
          <p:nvPr/>
        </p:nvSpPr>
        <p:spPr>
          <a:xfrm>
            <a:off x="38603" y="2587603"/>
            <a:ext cx="2179076" cy="769441"/>
          </a:xfrm>
          <a:prstGeom prst="rect">
            <a:avLst/>
          </a:prstGeom>
          <a:solidFill>
            <a:schemeClr val="bg1">
              <a:lumMod val="85000"/>
            </a:schemeClr>
          </a:solidFill>
          <a:ln w="57150">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Colette Sullivan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Federal Programs Coordinator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17" name="Picture 16" descr="Logo, icon&#10;&#10;Description automatically generated">
            <a:extLst>
              <a:ext uri="{FF2B5EF4-FFF2-40B4-BE49-F238E27FC236}">
                <a16:creationId xmlns:a16="http://schemas.microsoft.com/office/drawing/2014/main" id="{C86E641A-786A-4B80-92E0-E8B84C2BE10B}"/>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798063" y="4029610"/>
            <a:ext cx="1547874" cy="1535782"/>
          </a:xfrm>
          <a:prstGeom prst="rect">
            <a:avLst/>
          </a:prstGeom>
        </p:spPr>
      </p:pic>
    </p:spTree>
    <p:extLst>
      <p:ext uri="{BB962C8B-B14F-4D97-AF65-F5344CB8AC3E}">
        <p14:creationId xmlns:p14="http://schemas.microsoft.com/office/powerpoint/2010/main" val="982787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9033-6646-4D40-80EC-1313A9F68D1C}"/>
              </a:ext>
            </a:extLst>
          </p:cNvPr>
          <p:cNvSpPr>
            <a:spLocks noGrp="1"/>
          </p:cNvSpPr>
          <p:nvPr>
            <p:ph type="title"/>
          </p:nvPr>
        </p:nvSpPr>
        <p:spPr>
          <a:xfrm>
            <a:off x="628650" y="251186"/>
            <a:ext cx="7886700" cy="620296"/>
          </a:xfrm>
        </p:spPr>
        <p:txBody>
          <a:bodyPr>
            <a:noAutofit/>
          </a:bodyPr>
          <a:lstStyle/>
          <a:p>
            <a:pPr algn="ctr"/>
            <a:r>
              <a:rPr lang="en-US" sz="4000" u="sng"/>
              <a:t>Chat Box Check In</a:t>
            </a:r>
          </a:p>
        </p:txBody>
      </p:sp>
      <p:pic>
        <p:nvPicPr>
          <p:cNvPr id="6" name="Content Placeholder 5">
            <a:extLst>
              <a:ext uri="{FF2B5EF4-FFF2-40B4-BE49-F238E27FC236}">
                <a16:creationId xmlns:a16="http://schemas.microsoft.com/office/drawing/2014/main" id="{2D26FD31-5950-4B9A-9DE1-8FC630868AC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04379" y="1686757"/>
            <a:ext cx="4535241" cy="3628193"/>
          </a:xfrm>
        </p:spPr>
      </p:pic>
      <p:sp>
        <p:nvSpPr>
          <p:cNvPr id="7" name="TextBox 6">
            <a:extLst>
              <a:ext uri="{FF2B5EF4-FFF2-40B4-BE49-F238E27FC236}">
                <a16:creationId xmlns:a16="http://schemas.microsoft.com/office/drawing/2014/main" id="{C4106913-41AA-4A78-A209-14B8D468CCAB}"/>
              </a:ext>
            </a:extLst>
          </p:cNvPr>
          <p:cNvSpPr txBox="1"/>
          <p:nvPr/>
        </p:nvSpPr>
        <p:spPr>
          <a:xfrm>
            <a:off x="3159618" y="5314950"/>
            <a:ext cx="4000500" cy="196208"/>
          </a:xfrm>
          <a:prstGeom prst="rect">
            <a:avLst/>
          </a:prstGeom>
          <a:noFill/>
        </p:spPr>
        <p:txBody>
          <a:bodyPr wrap="square" rtlCol="0">
            <a:spAutoFit/>
          </a:bodyPr>
          <a:lstStyle/>
          <a:p>
            <a:pPr fontAlgn="base">
              <a:spcBef>
                <a:spcPct val="0"/>
              </a:spcBef>
              <a:spcAft>
                <a:spcPct val="0"/>
              </a:spcAft>
            </a:pPr>
            <a:r>
              <a:rPr lang="en-US" sz="675">
                <a:solidFill>
                  <a:srgbClr val="000000"/>
                </a:solidFill>
                <a:latin typeface="Arial" charset="0"/>
                <a:hlinkClick r:id="rId3" tooltip="https://askleo.com/what-is-facebook-fan-friday/"/>
              </a:rPr>
              <a:t>This Photo</a:t>
            </a:r>
            <a:r>
              <a:rPr lang="en-US" sz="675">
                <a:solidFill>
                  <a:srgbClr val="000000"/>
                </a:solidFill>
                <a:latin typeface="Arial" charset="0"/>
              </a:rPr>
              <a:t> by Unknown Author is licensed under </a:t>
            </a:r>
            <a:r>
              <a:rPr lang="en-US" sz="675">
                <a:solidFill>
                  <a:srgbClr val="000000"/>
                </a:solidFill>
                <a:latin typeface="Arial" charset="0"/>
                <a:hlinkClick r:id="rId4" tooltip="https://creativecommons.org/licenses/by-nc-nd/3.0/"/>
              </a:rPr>
              <a:t>CC BY-NC-ND</a:t>
            </a:r>
            <a:endParaRPr lang="en-US" sz="675">
              <a:solidFill>
                <a:srgbClr val="000000"/>
              </a:solidFill>
              <a:latin typeface="Arial" charset="0"/>
            </a:endParaRPr>
          </a:p>
        </p:txBody>
      </p:sp>
    </p:spTree>
    <p:extLst>
      <p:ext uri="{BB962C8B-B14F-4D97-AF65-F5344CB8AC3E}">
        <p14:creationId xmlns:p14="http://schemas.microsoft.com/office/powerpoint/2010/main" val="139501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959C18D1-E5BD-46AE-AB5F-BD8B083F9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944" y="1642369"/>
            <a:ext cx="5362112" cy="4021584"/>
          </a:xfrm>
          <a:prstGeom prst="rect">
            <a:avLst/>
          </a:prstGeom>
        </p:spPr>
      </p:pic>
      <p:sp>
        <p:nvSpPr>
          <p:cNvPr id="4" name="TextBox 3">
            <a:extLst>
              <a:ext uri="{FF2B5EF4-FFF2-40B4-BE49-F238E27FC236}">
                <a16:creationId xmlns:a16="http://schemas.microsoft.com/office/drawing/2014/main" id="{328532BA-9EC4-45C2-BC2C-34055D83DB32}"/>
              </a:ext>
            </a:extLst>
          </p:cNvPr>
          <p:cNvSpPr txBox="1"/>
          <p:nvPr/>
        </p:nvSpPr>
        <p:spPr>
          <a:xfrm>
            <a:off x="1566908" y="103258"/>
            <a:ext cx="5850385" cy="707886"/>
          </a:xfrm>
          <a:prstGeom prst="rect">
            <a:avLst/>
          </a:prstGeom>
          <a:noFill/>
        </p:spPr>
        <p:txBody>
          <a:bodyPr wrap="square" rtlCol="0">
            <a:spAutoFit/>
          </a:bodyPr>
          <a:lstStyle/>
          <a:p>
            <a:pPr algn="ctr"/>
            <a:r>
              <a:rPr lang="en-US" sz="4000" u="sng"/>
              <a:t>Templates and Exemplars</a:t>
            </a:r>
          </a:p>
        </p:txBody>
      </p:sp>
      <p:sp>
        <p:nvSpPr>
          <p:cNvPr id="5" name="TextBox 4">
            <a:extLst>
              <a:ext uri="{FF2B5EF4-FFF2-40B4-BE49-F238E27FC236}">
                <a16:creationId xmlns:a16="http://schemas.microsoft.com/office/drawing/2014/main" id="{6E2F3692-2909-4424-9A51-7EEEC8A622E3}"/>
              </a:ext>
            </a:extLst>
          </p:cNvPr>
          <p:cNvSpPr txBox="1"/>
          <p:nvPr/>
        </p:nvSpPr>
        <p:spPr>
          <a:xfrm>
            <a:off x="927715" y="6172012"/>
            <a:ext cx="7128769" cy="646331"/>
          </a:xfrm>
          <a:prstGeom prst="rect">
            <a:avLst/>
          </a:prstGeom>
          <a:noFill/>
        </p:spPr>
        <p:txBody>
          <a:bodyPr wrap="square" rtlCol="0">
            <a:spAutoFit/>
          </a:bodyPr>
          <a:lstStyle/>
          <a:p>
            <a:pPr algn="ctr"/>
            <a:r>
              <a:rPr lang="en-US"/>
              <a:t>*The templates and exemplars within the PowerPoint are guidance, and only examples of what could be in each section</a:t>
            </a:r>
          </a:p>
        </p:txBody>
      </p:sp>
    </p:spTree>
    <p:extLst>
      <p:ext uri="{BB962C8B-B14F-4D97-AF65-F5344CB8AC3E}">
        <p14:creationId xmlns:p14="http://schemas.microsoft.com/office/powerpoint/2010/main" val="1097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514350" y="292980"/>
            <a:ext cx="8153400" cy="456414"/>
          </a:xfrm>
        </p:spPr>
        <p:txBody>
          <a:bodyPr>
            <a:noAutofit/>
          </a:bodyPr>
          <a:lstStyle/>
          <a:p>
            <a:pPr algn="ctr"/>
            <a:r>
              <a:rPr lang="en-US" sz="4000" u="sng">
                <a:solidFill>
                  <a:schemeClr val="tx1"/>
                </a:solidFill>
                <a:hlinkClick r:id="rId2"/>
              </a:rPr>
              <a:t>Procedural Manual</a:t>
            </a:r>
            <a:r>
              <a:rPr lang="en-US" sz="4000" u="sng">
                <a:solidFill>
                  <a:schemeClr val="tx1"/>
                </a:solidFill>
              </a:rPr>
              <a:t> – Written Notice</a:t>
            </a:r>
            <a:endParaRPr lang="en-US" sz="4000" u="sng"/>
          </a:p>
        </p:txBody>
      </p:sp>
      <p:pic>
        <p:nvPicPr>
          <p:cNvPr id="4" name="Picture 3">
            <a:extLst>
              <a:ext uri="{FF2B5EF4-FFF2-40B4-BE49-F238E27FC236}">
                <a16:creationId xmlns:a16="http://schemas.microsoft.com/office/drawing/2014/main" id="{DBB5563F-5153-45C8-BC72-7F55214C69F1}"/>
              </a:ext>
            </a:extLst>
          </p:cNvPr>
          <p:cNvPicPr>
            <a:picLocks noChangeAspect="1"/>
          </p:cNvPicPr>
          <p:nvPr/>
        </p:nvPicPr>
        <p:blipFill>
          <a:blip r:embed="rId3"/>
          <a:stretch>
            <a:fillRect/>
          </a:stretch>
        </p:blipFill>
        <p:spPr>
          <a:xfrm>
            <a:off x="2012795" y="944604"/>
            <a:ext cx="5118410" cy="5356476"/>
          </a:xfrm>
          <a:prstGeom prst="rect">
            <a:avLst/>
          </a:prstGeom>
          <a:effectLst>
            <a:glow rad="63500">
              <a:schemeClr val="tx1">
                <a:alpha val="40000"/>
              </a:schemeClr>
            </a:glow>
          </a:effectLst>
        </p:spPr>
      </p:pic>
      <p:sp>
        <p:nvSpPr>
          <p:cNvPr id="10" name="Oval 9">
            <a:extLst>
              <a:ext uri="{FF2B5EF4-FFF2-40B4-BE49-F238E27FC236}">
                <a16:creationId xmlns:a16="http://schemas.microsoft.com/office/drawing/2014/main" id="{422E7BAB-A7F6-40FA-A5C2-6F0F7F69DDEE}"/>
              </a:ext>
            </a:extLst>
          </p:cNvPr>
          <p:cNvSpPr/>
          <p:nvPr/>
        </p:nvSpPr>
        <p:spPr>
          <a:xfrm>
            <a:off x="1861793" y="5660061"/>
            <a:ext cx="5156510" cy="72040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265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C1A9392-FD52-4BDA-9BAA-1DB590CFF133}"/>
              </a:ext>
            </a:extLst>
          </p:cNvPr>
          <p:cNvSpPr>
            <a:spLocks noGrp="1"/>
          </p:cNvSpPr>
          <p:nvPr>
            <p:ph idx="1"/>
          </p:nvPr>
        </p:nvSpPr>
        <p:spPr>
          <a:xfrm>
            <a:off x="495300" y="225733"/>
            <a:ext cx="8153400" cy="5495925"/>
          </a:xfrm>
        </p:spPr>
        <p:txBody>
          <a:bodyPr/>
          <a:lstStyle/>
          <a:p>
            <a:pPr marL="0" indent="0" algn="ctr">
              <a:buNone/>
            </a:pPr>
            <a:r>
              <a:rPr lang="en-US" sz="4000" u="sng">
                <a:solidFill>
                  <a:schemeClr val="tx1"/>
                </a:solidFill>
                <a:latin typeface="Calibri" panose="020F0502020204030204" pitchFamily="34" charset="0"/>
              </a:rPr>
              <a:t>Written Notice</a:t>
            </a:r>
            <a:r>
              <a:rPr lang="en-US" sz="4000">
                <a:solidFill>
                  <a:schemeClr val="tx1"/>
                </a:solidFill>
                <a:latin typeface="Calibri" panose="020F0502020204030204" pitchFamily="34" charset="0"/>
              </a:rPr>
              <a:t> </a:t>
            </a:r>
          </a:p>
          <a:p>
            <a:pPr marL="0" indent="0" algn="ctr">
              <a:buNone/>
            </a:pPr>
            <a:endParaRPr lang="en-US" sz="2000" b="1">
              <a:solidFill>
                <a:schemeClr val="tx1"/>
              </a:solidFill>
            </a:endParaRPr>
          </a:p>
          <a:p>
            <a:pPr marL="0" indent="0" algn="ctr">
              <a:buNone/>
            </a:pPr>
            <a:r>
              <a:rPr lang="en-US" sz="2400" b="1">
                <a:solidFill>
                  <a:schemeClr val="bg1"/>
                </a:solidFill>
              </a:rPr>
              <a:t>The WN describes the Team decisions, including any that were proposed and/or rejected, any data that supports those decisions and the </a:t>
            </a:r>
            <a:r>
              <a:rPr lang="en-US" sz="2400" b="1" u="sng">
                <a:solidFill>
                  <a:schemeClr val="bg1"/>
                </a:solidFill>
              </a:rPr>
              <a:t>district’s offer of FAPE for the child</a:t>
            </a:r>
            <a:r>
              <a:rPr lang="en-US" sz="2400" b="1">
                <a:solidFill>
                  <a:schemeClr val="bg1"/>
                </a:solidFill>
              </a:rPr>
              <a:t>.</a:t>
            </a:r>
          </a:p>
          <a:p>
            <a:pPr marL="0" indent="0" algn="ctr">
              <a:buNone/>
            </a:pPr>
            <a:endParaRPr lang="en-US" sz="2400" b="1">
              <a:solidFill>
                <a:schemeClr val="tx1"/>
              </a:solidFill>
            </a:endParaRPr>
          </a:p>
          <a:p>
            <a:pPr marL="0" indent="0" algn="ctr">
              <a:buNone/>
            </a:pPr>
            <a:endParaRPr lang="en-US" sz="2000">
              <a:solidFill>
                <a:schemeClr val="tx1"/>
              </a:solidFill>
            </a:endParaRPr>
          </a:p>
          <a:p>
            <a:pPr lvl="1">
              <a:buFont typeface="Arial" panose="020B0604020202020204" pitchFamily="34" charset="0"/>
              <a:buChar char="•"/>
            </a:pPr>
            <a:endParaRPr lang="en-US" sz="2000">
              <a:solidFill>
                <a:schemeClr val="tx1"/>
              </a:solidFill>
            </a:endParaRPr>
          </a:p>
          <a:p>
            <a:pPr lvl="1">
              <a:buFont typeface="Arial" panose="020B0604020202020204" pitchFamily="34" charset="0"/>
              <a:buChar char="•"/>
            </a:pPr>
            <a:endParaRPr lang="en-US">
              <a:solidFill>
                <a:schemeClr val="tx1"/>
              </a:solidFill>
            </a:endParaRPr>
          </a:p>
          <a:p>
            <a:pPr lvl="1">
              <a:buFont typeface="Arial" panose="020B0604020202020204" pitchFamily="34" charset="0"/>
              <a:buChar char="•"/>
            </a:pPr>
            <a:endParaRPr lang="en-US">
              <a:solidFill>
                <a:schemeClr val="tx1"/>
              </a:solidFill>
            </a:endParaRPr>
          </a:p>
          <a:p>
            <a:pPr lvl="1">
              <a:buFont typeface="Arial" panose="020B0604020202020204" pitchFamily="34" charset="0"/>
              <a:buChar char="•"/>
            </a:pPr>
            <a:endParaRPr lang="en-US">
              <a:solidFill>
                <a:schemeClr val="tx1"/>
              </a:solidFill>
            </a:endParaRPr>
          </a:p>
          <a:p>
            <a:endParaRPr lang="en-US"/>
          </a:p>
        </p:txBody>
      </p:sp>
      <p:graphicFrame>
        <p:nvGraphicFramePr>
          <p:cNvPr id="3" name="Table 3">
            <a:extLst>
              <a:ext uri="{FF2B5EF4-FFF2-40B4-BE49-F238E27FC236}">
                <a16:creationId xmlns:a16="http://schemas.microsoft.com/office/drawing/2014/main" id="{9277EF96-F096-4812-9CDB-1AF6588FACFB}"/>
              </a:ext>
            </a:extLst>
          </p:cNvPr>
          <p:cNvGraphicFramePr>
            <a:graphicFrameLocks noGrp="1"/>
          </p:cNvGraphicFramePr>
          <p:nvPr>
            <p:extLst>
              <p:ext uri="{D42A27DB-BD31-4B8C-83A1-F6EECF244321}">
                <p14:modId xmlns:p14="http://schemas.microsoft.com/office/powerpoint/2010/main" val="2794573050"/>
              </p:ext>
            </p:extLst>
          </p:nvPr>
        </p:nvGraphicFramePr>
        <p:xfrm>
          <a:off x="1166191" y="3204514"/>
          <a:ext cx="6811617" cy="30622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811617">
                  <a:extLst>
                    <a:ext uri="{9D8B030D-6E8A-4147-A177-3AD203B41FA5}">
                      <a16:colId xmlns:a16="http://schemas.microsoft.com/office/drawing/2014/main" val="764752411"/>
                    </a:ext>
                  </a:extLst>
                </a:gridCol>
              </a:tblGrid>
              <a:tr h="3062288">
                <a:tc>
                  <a:txBody>
                    <a:bodyPr/>
                    <a:lstStyle/>
                    <a:p>
                      <a:pPr algn="ctr"/>
                      <a:endParaRPr lang="en-US">
                        <a:solidFill>
                          <a:schemeClr val="tx1"/>
                        </a:solidFill>
                      </a:endParaRPr>
                    </a:p>
                    <a:p>
                      <a:pPr algn="ctr"/>
                      <a:r>
                        <a:rPr lang="en-US" sz="2000">
                          <a:solidFill>
                            <a:schemeClr val="tx1"/>
                          </a:solidFill>
                        </a:rPr>
                        <a:t>A Written Notice must be generated and sent to a parent after every IEP/IFSP meeting, agreement with parent to amend the IEP/IFSP without a meeting, or any other time that the SAU makes any decisions that affect FAPE or Early Intervention Services.  This includes an SAU decision to not convene an IEP meeting.</a:t>
                      </a:r>
                    </a:p>
                    <a:p>
                      <a:pPr algn="ctr"/>
                      <a:endParaRPr lang="en-US" sz="1000">
                        <a:solidFill>
                          <a:schemeClr val="tx1"/>
                        </a:solidFill>
                      </a:endParaRPr>
                    </a:p>
                    <a:p>
                      <a:pPr algn="ctr"/>
                      <a:r>
                        <a:rPr lang="en-US" sz="1600" b="0">
                          <a:solidFill>
                            <a:schemeClr val="tx1"/>
                          </a:solidFill>
                        </a:rPr>
                        <a:t>Procedural Manual p. 87</a:t>
                      </a:r>
                    </a:p>
                    <a:p>
                      <a:pPr algn="ctr"/>
                      <a:endParaRPr lang="en-US" sz="100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659434704"/>
                  </a:ext>
                </a:extLst>
              </a:tr>
            </a:tbl>
          </a:graphicData>
        </a:graphic>
      </p:graphicFrame>
    </p:spTree>
    <p:extLst>
      <p:ext uri="{BB962C8B-B14F-4D97-AF65-F5344CB8AC3E}">
        <p14:creationId xmlns:p14="http://schemas.microsoft.com/office/powerpoint/2010/main" val="385328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7545"/>
            <a:ext cx="8153400" cy="533400"/>
          </a:xfrm>
        </p:spPr>
        <p:txBody>
          <a:bodyPr>
            <a:normAutofit fontScale="90000"/>
          </a:bodyPr>
          <a:lstStyle/>
          <a:p>
            <a:pPr algn="ctr"/>
            <a:r>
              <a:rPr lang="en-US" u="sng">
                <a:solidFill>
                  <a:schemeClr val="tx1"/>
                </a:solidFill>
              </a:rPr>
              <a:t>Written Notice</a:t>
            </a:r>
          </a:p>
        </p:txBody>
      </p:sp>
      <p:sp>
        <p:nvSpPr>
          <p:cNvPr id="3" name="TextBox 2">
            <a:extLst>
              <a:ext uri="{FF2B5EF4-FFF2-40B4-BE49-F238E27FC236}">
                <a16:creationId xmlns:a16="http://schemas.microsoft.com/office/drawing/2014/main" id="{2FC67738-0263-4BC1-9E21-B68E46CD38E9}"/>
              </a:ext>
            </a:extLst>
          </p:cNvPr>
          <p:cNvSpPr txBox="1"/>
          <p:nvPr/>
        </p:nvSpPr>
        <p:spPr>
          <a:xfrm>
            <a:off x="3082565" y="4067292"/>
            <a:ext cx="297887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Remember to Date</a:t>
            </a:r>
          </a:p>
        </p:txBody>
      </p:sp>
      <p:sp>
        <p:nvSpPr>
          <p:cNvPr id="5" name="TextBox 4">
            <a:extLst>
              <a:ext uri="{FF2B5EF4-FFF2-40B4-BE49-F238E27FC236}">
                <a16:creationId xmlns:a16="http://schemas.microsoft.com/office/drawing/2014/main" id="{47540B89-39D3-4844-BFFB-167911EA196B}"/>
              </a:ext>
            </a:extLst>
          </p:cNvPr>
          <p:cNvSpPr txBox="1"/>
          <p:nvPr/>
        </p:nvSpPr>
        <p:spPr>
          <a:xfrm>
            <a:off x="3169891" y="6104423"/>
            <a:ext cx="297887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Remember to Date</a:t>
            </a:r>
          </a:p>
        </p:txBody>
      </p:sp>
      <p:sp>
        <p:nvSpPr>
          <p:cNvPr id="6" name="TextBox 5">
            <a:extLst>
              <a:ext uri="{FF2B5EF4-FFF2-40B4-BE49-F238E27FC236}">
                <a16:creationId xmlns:a16="http://schemas.microsoft.com/office/drawing/2014/main" id="{2DF3675E-AB3F-4719-9D3F-A71B8FC050AA}"/>
              </a:ext>
            </a:extLst>
          </p:cNvPr>
          <p:cNvSpPr txBox="1"/>
          <p:nvPr/>
        </p:nvSpPr>
        <p:spPr>
          <a:xfrm>
            <a:off x="258190" y="665211"/>
            <a:ext cx="8459771" cy="255454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mn-cs"/>
              </a:rPr>
              <a:t>This section is used to</a:t>
            </a: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Document pertinent child-related information.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Indicate relevant dates.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mn-cs"/>
              </a:rPr>
              <a:t>Directions</a:t>
            </a: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You must enter date of IEP Team meeting OR the date of agreement for amendment without Team meeting.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If parent requested a copy of the amended IEP/IFSP enter date sent to parent.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873" y="2973256"/>
            <a:ext cx="6268823" cy="3884744"/>
          </a:xfrm>
          <a:prstGeom prst="rect">
            <a:avLst/>
          </a:prstGeom>
          <a:effectLst>
            <a:glow rad="101600">
              <a:schemeClr val="tx1">
                <a:alpha val="40000"/>
              </a:schemeClr>
            </a:glow>
          </a:effectLst>
        </p:spPr>
      </p:pic>
    </p:spTree>
    <p:extLst>
      <p:ext uri="{BB962C8B-B14F-4D97-AF65-F5344CB8AC3E}">
        <p14:creationId xmlns:p14="http://schemas.microsoft.com/office/powerpoint/2010/main" val="2856833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60866"/>
            <a:ext cx="8153400" cy="457200"/>
          </a:xfrm>
        </p:spPr>
        <p:txBody>
          <a:bodyPr>
            <a:noAutofit/>
          </a:bodyPr>
          <a:lstStyle/>
          <a:p>
            <a:pPr algn="ctr"/>
            <a:r>
              <a:rPr lang="en-US" sz="3600" u="sng">
                <a:solidFill>
                  <a:schemeClr val="tx1"/>
                </a:solidFill>
              </a:rPr>
              <a:t>Written Notice: Purpose of the Meeting</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1808771"/>
            <a:ext cx="7924800" cy="4331163"/>
          </a:xfrm>
          <a:prstGeom prst="rect">
            <a:avLst/>
          </a:prstGeom>
          <a:effectLst>
            <a:glow rad="101600">
              <a:schemeClr val="tx1">
                <a:alpha val="40000"/>
              </a:schemeClr>
            </a:glow>
          </a:effectLst>
        </p:spPr>
      </p:pic>
      <p:sp>
        <p:nvSpPr>
          <p:cNvPr id="5" name="TextBox 4">
            <a:extLst>
              <a:ext uri="{FF2B5EF4-FFF2-40B4-BE49-F238E27FC236}">
                <a16:creationId xmlns:a16="http://schemas.microsoft.com/office/drawing/2014/main" id="{52E90617-11C4-4C75-8F79-3E6FBA03453F}"/>
              </a:ext>
            </a:extLst>
          </p:cNvPr>
          <p:cNvSpPr txBox="1"/>
          <p:nvPr/>
        </p:nvSpPr>
        <p:spPr>
          <a:xfrm>
            <a:off x="1197989" y="990600"/>
            <a:ext cx="6748022" cy="707886"/>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mn-cs"/>
              </a:rPr>
              <a:t>This section is used to</a:t>
            </a: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Indicate the purpose of the meeting.</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925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93703"/>
            <a:ext cx="8153400" cy="390427"/>
          </a:xfrm>
        </p:spPr>
        <p:txBody>
          <a:bodyPr>
            <a:noAutofit/>
          </a:bodyPr>
          <a:lstStyle/>
          <a:p>
            <a:pPr algn="ctr"/>
            <a:r>
              <a:rPr lang="en-US" sz="3600" u="sng">
                <a:solidFill>
                  <a:schemeClr val="tx1"/>
                </a:solidFill>
              </a:rPr>
              <a:t>Written Notice: Purpose of the Meeting</a:t>
            </a:r>
          </a:p>
        </p:txBody>
      </p:sp>
      <p:sp>
        <p:nvSpPr>
          <p:cNvPr id="4" name="TextBox 3">
            <a:extLst>
              <a:ext uri="{FF2B5EF4-FFF2-40B4-BE49-F238E27FC236}">
                <a16:creationId xmlns:a16="http://schemas.microsoft.com/office/drawing/2014/main" id="{74D2354C-3B80-4BEB-9776-4FB8D2B9854E}"/>
              </a:ext>
            </a:extLst>
          </p:cNvPr>
          <p:cNvSpPr txBox="1"/>
          <p:nvPr/>
        </p:nvSpPr>
        <p:spPr>
          <a:xfrm>
            <a:off x="533400" y="923827"/>
            <a:ext cx="1403416"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Directions</a:t>
            </a:r>
            <a:r>
              <a:rPr lang="en-US" sz="2000" b="1"/>
              <a:t>:</a:t>
            </a:r>
          </a:p>
        </p:txBody>
      </p:sp>
      <p:pic>
        <p:nvPicPr>
          <p:cNvPr id="6" name="Picture 5">
            <a:extLst>
              <a:ext uri="{FF2B5EF4-FFF2-40B4-BE49-F238E27FC236}">
                <a16:creationId xmlns:a16="http://schemas.microsoft.com/office/drawing/2014/main" id="{1BE8B982-2FE1-C92D-BD02-4B4B713CA9B9}"/>
              </a:ext>
            </a:extLst>
          </p:cNvPr>
          <p:cNvPicPr>
            <a:picLocks noChangeAspect="1"/>
          </p:cNvPicPr>
          <p:nvPr/>
        </p:nvPicPr>
        <p:blipFill>
          <a:blip r:embed="rId3"/>
          <a:stretch>
            <a:fillRect/>
          </a:stretch>
        </p:blipFill>
        <p:spPr>
          <a:xfrm>
            <a:off x="2219416" y="791182"/>
            <a:ext cx="5484583" cy="6004673"/>
          </a:xfrm>
          <a:prstGeom prst="rect">
            <a:avLst/>
          </a:prstGeom>
        </p:spPr>
      </p:pic>
    </p:spTree>
    <p:extLst>
      <p:ext uri="{BB962C8B-B14F-4D97-AF65-F5344CB8AC3E}">
        <p14:creationId xmlns:p14="http://schemas.microsoft.com/office/powerpoint/2010/main" val="1702759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299" y="320735"/>
            <a:ext cx="8153400" cy="390427"/>
          </a:xfrm>
        </p:spPr>
        <p:txBody>
          <a:bodyPr>
            <a:normAutofit fontScale="90000"/>
          </a:bodyPr>
          <a:lstStyle/>
          <a:p>
            <a:pPr algn="ctr"/>
            <a:r>
              <a:rPr lang="en-US" u="sng">
                <a:solidFill>
                  <a:schemeClr val="tx1"/>
                </a:solidFill>
              </a:rPr>
              <a:t>Section 1</a:t>
            </a:r>
          </a:p>
        </p:txBody>
      </p:sp>
      <p:sp>
        <p:nvSpPr>
          <p:cNvPr id="4" name="TextBox 3">
            <a:extLst>
              <a:ext uri="{FF2B5EF4-FFF2-40B4-BE49-F238E27FC236}">
                <a16:creationId xmlns:a16="http://schemas.microsoft.com/office/drawing/2014/main" id="{02A4FF9E-DED7-4D85-90AF-C912555ACD5D}"/>
              </a:ext>
            </a:extLst>
          </p:cNvPr>
          <p:cNvSpPr txBox="1"/>
          <p:nvPr/>
        </p:nvSpPr>
        <p:spPr>
          <a:xfrm>
            <a:off x="661266" y="1294812"/>
            <a:ext cx="7821465" cy="1015663"/>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Describe the action(s) regarding the referral, evaluation,  identification, programming or placement proposed or refused by the SAU.</a:t>
            </a:r>
          </a:p>
        </p:txBody>
      </p:sp>
      <p:pic>
        <p:nvPicPr>
          <p:cNvPr id="7" name="Picture 6" descr="Calendar&#10;&#10;Description automatically generated">
            <a:extLst>
              <a:ext uri="{FF2B5EF4-FFF2-40B4-BE49-F238E27FC236}">
                <a16:creationId xmlns:a16="http://schemas.microsoft.com/office/drawing/2014/main" id="{9C2DC385-60A9-47B5-BCF0-E7C4B71DB1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930553" y="4973228"/>
            <a:ext cx="2054745" cy="1541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3EA5D537-D403-4ADC-8196-AD89BE5E99E5}"/>
              </a:ext>
            </a:extLst>
          </p:cNvPr>
          <p:cNvSpPr txBox="1"/>
          <p:nvPr/>
        </p:nvSpPr>
        <p:spPr>
          <a:xfrm>
            <a:off x="6162475" y="6537265"/>
            <a:ext cx="1715188" cy="338554"/>
          </a:xfrm>
          <a:prstGeom prst="rect">
            <a:avLst/>
          </a:prstGeom>
          <a:noFill/>
        </p:spPr>
        <p:txBody>
          <a:bodyPr wrap="square" rtlCol="0">
            <a:spAutoFit/>
          </a:bodyPr>
          <a:lstStyle/>
          <a:p>
            <a:r>
              <a:rPr lang="en-US" sz="800" b="1">
                <a:hlinkClick r:id="rId6" tooltip="http://www.pngall.com/calendar-png"/>
              </a:rPr>
              <a:t>This Photo</a:t>
            </a:r>
            <a:r>
              <a:rPr lang="en-US" sz="800" b="1"/>
              <a:t> by Unknown Author is licensed under </a:t>
            </a:r>
            <a:r>
              <a:rPr lang="en-US" sz="800" b="1">
                <a:hlinkClick r:id="rId7" tooltip="https://creativecommons.org/licenses/by-nc/3.0/"/>
              </a:rPr>
              <a:t>CC BY-NC</a:t>
            </a:r>
            <a:endParaRPr lang="en-US" sz="800" b="1"/>
          </a:p>
        </p:txBody>
      </p:sp>
      <p:pic>
        <p:nvPicPr>
          <p:cNvPr id="6" name="Picture 5">
            <a:extLst>
              <a:ext uri="{FF2B5EF4-FFF2-40B4-BE49-F238E27FC236}">
                <a16:creationId xmlns:a16="http://schemas.microsoft.com/office/drawing/2014/main" id="{90A74B32-6CF4-43BE-0B13-72676179A9DD}"/>
              </a:ext>
            </a:extLst>
          </p:cNvPr>
          <p:cNvPicPr>
            <a:picLocks noChangeAspect="1"/>
          </p:cNvPicPr>
          <p:nvPr/>
        </p:nvPicPr>
        <p:blipFill>
          <a:blip r:embed="rId8"/>
          <a:stretch>
            <a:fillRect/>
          </a:stretch>
        </p:blipFill>
        <p:spPr>
          <a:xfrm>
            <a:off x="599518" y="2538288"/>
            <a:ext cx="7944959" cy="1781424"/>
          </a:xfrm>
          <a:prstGeom prst="rect">
            <a:avLst/>
          </a:prstGeom>
        </p:spPr>
      </p:pic>
    </p:spTree>
    <p:extLst>
      <p:ext uri="{BB962C8B-B14F-4D97-AF65-F5344CB8AC3E}">
        <p14:creationId xmlns:p14="http://schemas.microsoft.com/office/powerpoint/2010/main" val="3414921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888"/>
            <a:ext cx="8153400" cy="390427"/>
          </a:xfrm>
        </p:spPr>
        <p:txBody>
          <a:bodyPr>
            <a:normAutofit fontScale="90000"/>
          </a:bodyPr>
          <a:lstStyle/>
          <a:p>
            <a:pPr algn="ctr"/>
            <a:r>
              <a:rPr lang="en-US" u="sng">
                <a:solidFill>
                  <a:schemeClr val="tx1"/>
                </a:solidFill>
              </a:rPr>
              <a:t>Section 1</a:t>
            </a:r>
          </a:p>
        </p:txBody>
      </p:sp>
      <p:sp>
        <p:nvSpPr>
          <p:cNvPr id="4" name="TextBox 3">
            <a:extLst>
              <a:ext uri="{FF2B5EF4-FFF2-40B4-BE49-F238E27FC236}">
                <a16:creationId xmlns:a16="http://schemas.microsoft.com/office/drawing/2014/main" id="{74D2354C-3B80-4BEB-9776-4FB8D2B9854E}"/>
              </a:ext>
            </a:extLst>
          </p:cNvPr>
          <p:cNvSpPr txBox="1"/>
          <p:nvPr/>
        </p:nvSpPr>
        <p:spPr>
          <a:xfrm>
            <a:off x="533400" y="923827"/>
            <a:ext cx="1403416" cy="40011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mn-cs"/>
              </a:rPr>
              <a:t>Directions</a:t>
            </a: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p>
        </p:txBody>
      </p:sp>
      <p:pic>
        <p:nvPicPr>
          <p:cNvPr id="6" name="Picture 5" descr="Text&#10;&#10;Description automatically generated">
            <a:extLst>
              <a:ext uri="{FF2B5EF4-FFF2-40B4-BE49-F238E27FC236}">
                <a16:creationId xmlns:a16="http://schemas.microsoft.com/office/drawing/2014/main" id="{826130F3-D966-44DA-B886-4717C05FF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108" y="1419757"/>
            <a:ext cx="7047792" cy="5009617"/>
          </a:xfrm>
          <a:prstGeom prst="rect">
            <a:avLst/>
          </a:prstGeom>
          <a:ln w="19050">
            <a:solidFill>
              <a:schemeClr val="tx1">
                <a:lumMod val="50000"/>
                <a:lumOff val="50000"/>
              </a:schemeClr>
            </a:solidFill>
          </a:ln>
        </p:spPr>
      </p:pic>
      <p:sp>
        <p:nvSpPr>
          <p:cNvPr id="7" name="TextBox 6">
            <a:extLst>
              <a:ext uri="{FF2B5EF4-FFF2-40B4-BE49-F238E27FC236}">
                <a16:creationId xmlns:a16="http://schemas.microsoft.com/office/drawing/2014/main" id="{24F19E44-E0D3-47FF-A9BD-A6BBB6F83899}"/>
              </a:ext>
            </a:extLst>
          </p:cNvPr>
          <p:cNvSpPr txBox="1"/>
          <p:nvPr/>
        </p:nvSpPr>
        <p:spPr>
          <a:xfrm>
            <a:off x="3254054" y="6488668"/>
            <a:ext cx="3009900" cy="369332"/>
          </a:xfrm>
          <a:prstGeom prst="rect">
            <a:avLst/>
          </a:prstGeom>
          <a:noFill/>
        </p:spPr>
        <p:txBody>
          <a:bodyPr wrap="square" rtlCol="0">
            <a:spAutoFit/>
          </a:bodyPr>
          <a:lstStyle/>
          <a:p>
            <a:pPr algn="ctr"/>
            <a:r>
              <a:rPr lang="en-US"/>
              <a:t>Procedural Manual pg. 90</a:t>
            </a:r>
          </a:p>
        </p:txBody>
      </p:sp>
    </p:spTree>
    <p:extLst>
      <p:ext uri="{BB962C8B-B14F-4D97-AF65-F5344CB8AC3E}">
        <p14:creationId xmlns:p14="http://schemas.microsoft.com/office/powerpoint/2010/main" val="3147871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0162"/>
            <a:ext cx="8153400" cy="884238"/>
          </a:xfrm>
        </p:spPr>
        <p:txBody>
          <a:bodyPr/>
          <a:lstStyle/>
          <a:p>
            <a:pPr algn="ctr"/>
            <a:r>
              <a:rPr lang="en-US" u="sng">
                <a:solidFill>
                  <a:schemeClr val="tx1"/>
                </a:solidFill>
              </a:rPr>
              <a:t>Section 1</a:t>
            </a:r>
          </a:p>
        </p:txBody>
      </p:sp>
      <p:sp>
        <p:nvSpPr>
          <p:cNvPr id="3" name="Content Placeholder 2"/>
          <p:cNvSpPr>
            <a:spLocks noGrp="1"/>
          </p:cNvSpPr>
          <p:nvPr>
            <p:ph idx="1"/>
          </p:nvPr>
        </p:nvSpPr>
        <p:spPr>
          <a:xfrm>
            <a:off x="533400" y="1417638"/>
            <a:ext cx="8382000" cy="4525962"/>
          </a:xfrm>
        </p:spPr>
        <p:txBody>
          <a:bodyPr/>
          <a:lstStyle/>
          <a:p>
            <a:pPr marL="400050" lvl="1" indent="0">
              <a:buNone/>
            </a:pPr>
            <a:r>
              <a:rPr lang="en-US" sz="2800" b="1">
                <a:solidFill>
                  <a:schemeClr val="bg1"/>
                </a:solidFill>
              </a:rPr>
              <a:t>1. Describe the action(s) regarding the referral, evaluation, identification, programming or placement proposed or refused by the SAU: </a:t>
            </a:r>
          </a:p>
          <a:p>
            <a:pPr marL="800100" lvl="2" indent="0">
              <a:buNone/>
            </a:pPr>
            <a:endParaRPr lang="en-US">
              <a:solidFill>
                <a:schemeClr val="bg1"/>
              </a:solidFill>
            </a:endParaRPr>
          </a:p>
          <a:p>
            <a:pPr marL="800100" lvl="2" indent="0">
              <a:buNone/>
            </a:pPr>
            <a:r>
              <a:rPr lang="en-US" sz="2400">
                <a:solidFill>
                  <a:schemeClr val="bg1"/>
                </a:solidFill>
              </a:rPr>
              <a:t>List the proposal(s) or refusal(s) separately in specific terms.  What they are and the date that they will start, </a:t>
            </a:r>
            <a:r>
              <a:rPr lang="en-US" sz="2400" u="sng">
                <a:solidFill>
                  <a:schemeClr val="bg1"/>
                </a:solidFill>
              </a:rPr>
              <a:t>not WHY, that explanation is in 2</a:t>
            </a:r>
            <a:r>
              <a:rPr lang="en-US" sz="2400">
                <a:solidFill>
                  <a:schemeClr val="bg1"/>
                </a:solidFill>
              </a:rPr>
              <a:t>.</a:t>
            </a:r>
            <a:endParaRPr lang="en-US" sz="2400" b="1">
              <a:solidFill>
                <a:schemeClr val="bg1"/>
              </a:solidFill>
            </a:endParaRPr>
          </a:p>
          <a:p>
            <a:pPr marL="457200" lvl="1" indent="0">
              <a:buNone/>
            </a:pPr>
            <a:endParaRPr lang="en-US" sz="1600" b="1"/>
          </a:p>
        </p:txBody>
      </p:sp>
      <p:pic>
        <p:nvPicPr>
          <p:cNvPr id="5" name="Picture 4" descr="Text&#10;&#10;Description automatically generated">
            <a:extLst>
              <a:ext uri="{FF2B5EF4-FFF2-40B4-BE49-F238E27FC236}">
                <a16:creationId xmlns:a16="http://schemas.microsoft.com/office/drawing/2014/main" id="{0C783599-149A-4A1F-8E49-703D6371C11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76757" y="4306591"/>
            <a:ext cx="1949421" cy="1949421"/>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D3BA09F4-0E7D-4A4E-BA28-B64EB86C4D5F}"/>
              </a:ext>
            </a:extLst>
          </p:cNvPr>
          <p:cNvSpPr txBox="1"/>
          <p:nvPr/>
        </p:nvSpPr>
        <p:spPr>
          <a:xfrm>
            <a:off x="6145038" y="6395020"/>
            <a:ext cx="1812861" cy="338554"/>
          </a:xfrm>
          <a:prstGeom prst="rect">
            <a:avLst/>
          </a:prstGeom>
          <a:noFill/>
        </p:spPr>
        <p:txBody>
          <a:bodyPr wrap="square" rtlCol="0">
            <a:spAutoFit/>
          </a:bodyPr>
          <a:lstStyle/>
          <a:p>
            <a:r>
              <a:rPr lang="en-US" sz="800" b="1">
                <a:hlinkClick r:id="rId3" tooltip="https://islamulpaceaeterna.wordpress.com/2015/01/09/my-freedom-of-speech1/"/>
              </a:rPr>
              <a:t>This Photo</a:t>
            </a:r>
            <a:r>
              <a:rPr lang="en-US" sz="800" b="1"/>
              <a:t> by Unknown Author is licensed under </a:t>
            </a:r>
            <a:r>
              <a:rPr lang="en-US" sz="800" b="1">
                <a:hlinkClick r:id="rId4" tooltip="https://creativecommons.org/licenses/by-nc-nd/3.0/"/>
              </a:rPr>
              <a:t>CC BY-NC-ND</a:t>
            </a:r>
            <a:endParaRPr lang="en-US" sz="800" b="1"/>
          </a:p>
        </p:txBody>
      </p:sp>
    </p:spTree>
    <p:extLst>
      <p:ext uri="{BB962C8B-B14F-4D97-AF65-F5344CB8AC3E}">
        <p14:creationId xmlns:p14="http://schemas.microsoft.com/office/powerpoint/2010/main" val="3313332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5CE5E55-9AA8-4FBF-90F5-2645614969EF}"/>
              </a:ext>
            </a:extLst>
          </p:cNvPr>
          <p:cNvSpPr>
            <a:spLocks noGrp="1"/>
          </p:cNvSpPr>
          <p:nvPr>
            <p:ph idx="1"/>
          </p:nvPr>
        </p:nvSpPr>
        <p:spPr>
          <a:xfrm>
            <a:off x="0" y="471061"/>
            <a:ext cx="9675114" cy="5915877"/>
          </a:xfrm>
        </p:spPr>
        <p:txBody>
          <a:bodyPr anchor="ctr">
            <a:normAutofit/>
          </a:bodyPr>
          <a:lstStyle/>
          <a:p>
            <a:pPr marL="0" indent="0">
              <a:lnSpc>
                <a:spcPct val="90000"/>
              </a:lnSpc>
              <a:buNone/>
            </a:pPr>
            <a:r>
              <a:rPr lang="en-US" sz="1800" b="1" u="sng">
                <a:solidFill>
                  <a:schemeClr val="tx1"/>
                </a:solidFill>
              </a:rPr>
              <a:t> </a:t>
            </a:r>
          </a:p>
          <a:p>
            <a:pPr marL="822960" lvl="1" indent="0">
              <a:lnSpc>
                <a:spcPct val="90000"/>
              </a:lnSpc>
              <a:buNone/>
            </a:pPr>
            <a:r>
              <a:rPr lang="en-US" sz="2200" b="1">
                <a:solidFill>
                  <a:schemeClr val="bg1"/>
                </a:solidFill>
              </a:rPr>
              <a:t>Colette Sullivan – Federal Programs Coordinator</a:t>
            </a:r>
          </a:p>
          <a:p>
            <a:pPr marL="822960" lvl="1" indent="0">
              <a:lnSpc>
                <a:spcPct val="90000"/>
              </a:lnSpc>
              <a:buNone/>
            </a:pPr>
            <a:r>
              <a:rPr lang="en-US" sz="2200">
                <a:solidFill>
                  <a:schemeClr val="bg1"/>
                </a:solidFill>
                <a:ea typeface="+mn-lt"/>
                <a:cs typeface="+mn-lt"/>
                <a:hlinkClick r:id="rId2">
                  <a:extLst>
                    <a:ext uri="{A12FA001-AC4F-418D-AE19-62706E023703}">
                      <ahyp:hlinkClr xmlns:ahyp="http://schemas.microsoft.com/office/drawing/2018/hyperlinkcolor" val="tx"/>
                    </a:ext>
                  </a:extLst>
                </a:hlinkClick>
              </a:rPr>
              <a:t>colette.sullivan@maine.gov</a:t>
            </a:r>
            <a:endParaRPr lang="en-US" sz="2200">
              <a:solidFill>
                <a:schemeClr val="bg1"/>
              </a:solidFill>
              <a:ea typeface="+mn-lt"/>
              <a:cs typeface="+mn-lt"/>
            </a:endParaRPr>
          </a:p>
          <a:p>
            <a:pPr marL="822960" lvl="1" indent="0">
              <a:lnSpc>
                <a:spcPct val="90000"/>
              </a:lnSpc>
              <a:buNone/>
            </a:pPr>
            <a:r>
              <a:rPr lang="en-US" sz="2200">
                <a:solidFill>
                  <a:schemeClr val="bg1"/>
                </a:solidFill>
                <a:ea typeface="+mn-lt"/>
                <a:cs typeface="+mn-lt"/>
              </a:rPr>
              <a:t> </a:t>
            </a:r>
            <a:endParaRPr lang="en-US" sz="2200" b="1">
              <a:solidFill>
                <a:schemeClr val="bg1"/>
              </a:solidFill>
              <a:ea typeface="+mn-lt"/>
              <a:cs typeface="+mn-lt"/>
            </a:endParaRPr>
          </a:p>
          <a:p>
            <a:pPr marL="822960" lvl="1" indent="0">
              <a:lnSpc>
                <a:spcPct val="90000"/>
              </a:lnSpc>
              <a:buNone/>
            </a:pPr>
            <a:r>
              <a:rPr lang="en-US" sz="2200" b="1">
                <a:solidFill>
                  <a:schemeClr val="bg1"/>
                </a:solidFill>
                <a:ea typeface="+mn-lt"/>
                <a:cs typeface="+mn-lt"/>
              </a:rPr>
              <a:t>Jennifer Gleason– Special </a:t>
            </a:r>
            <a:r>
              <a:rPr lang="en-US" sz="2200" b="1">
                <a:solidFill>
                  <a:schemeClr val="bg1"/>
                </a:solidFill>
              </a:rPr>
              <a:t>Education Consultant</a:t>
            </a:r>
          </a:p>
          <a:p>
            <a:pPr marL="822960" lvl="1" indent="0">
              <a:lnSpc>
                <a:spcPct val="90000"/>
              </a:lnSpc>
              <a:buNone/>
            </a:pPr>
            <a:r>
              <a:rPr lang="en-US" sz="2200">
                <a:solidFill>
                  <a:schemeClr val="bg1"/>
                </a:solidFill>
                <a:hlinkClick r:id="rId3">
                  <a:extLst>
                    <a:ext uri="{A12FA001-AC4F-418D-AE19-62706E023703}">
                      <ahyp:hlinkClr xmlns:ahyp="http://schemas.microsoft.com/office/drawing/2018/hyperlinkcolor" val="tx"/>
                    </a:ext>
                  </a:extLst>
                </a:hlinkClick>
              </a:rPr>
              <a:t>jennifer.gleason@maine.gov</a:t>
            </a:r>
            <a:r>
              <a:rPr lang="en-US" sz="2200">
                <a:solidFill>
                  <a:schemeClr val="bg1"/>
                </a:solidFill>
              </a:rPr>
              <a:t> </a:t>
            </a:r>
          </a:p>
          <a:p>
            <a:pPr marL="822960" lvl="1" indent="0">
              <a:lnSpc>
                <a:spcPct val="90000"/>
              </a:lnSpc>
              <a:buNone/>
            </a:pPr>
            <a:endParaRPr lang="en-US" sz="2200" b="1">
              <a:solidFill>
                <a:schemeClr val="bg1"/>
              </a:solidFill>
            </a:endParaRPr>
          </a:p>
          <a:p>
            <a:pPr marL="822960" lvl="1" indent="0">
              <a:lnSpc>
                <a:spcPct val="90000"/>
              </a:lnSpc>
              <a:buNone/>
            </a:pPr>
            <a:r>
              <a:rPr lang="en-US" sz="2200" b="1">
                <a:solidFill>
                  <a:schemeClr val="bg1"/>
                </a:solidFill>
              </a:rPr>
              <a:t>Karlie Thibodeau– Special </a:t>
            </a:r>
            <a:r>
              <a:rPr lang="en-US" sz="2200" b="1">
                <a:solidFill>
                  <a:schemeClr val="bg1"/>
                </a:solidFill>
                <a:ea typeface="+mn-lt"/>
                <a:cs typeface="+mn-lt"/>
              </a:rPr>
              <a:t>Education Consultant</a:t>
            </a:r>
          </a:p>
          <a:p>
            <a:pPr marL="822960" lvl="1" indent="0">
              <a:lnSpc>
                <a:spcPct val="90000"/>
              </a:lnSpc>
              <a:buNone/>
            </a:pPr>
            <a:r>
              <a:rPr lang="en-US" sz="2200">
                <a:solidFill>
                  <a:schemeClr val="bg1"/>
                </a:solidFill>
                <a:ea typeface="+mn-lt"/>
                <a:cs typeface="+mn-lt"/>
                <a:hlinkClick r:id="rId4">
                  <a:extLst>
                    <a:ext uri="{A12FA001-AC4F-418D-AE19-62706E023703}">
                      <ahyp:hlinkClr xmlns:ahyp="http://schemas.microsoft.com/office/drawing/2018/hyperlinkcolor" val="tx"/>
                    </a:ext>
                  </a:extLst>
                </a:hlinkClick>
              </a:rPr>
              <a:t>k</a:t>
            </a:r>
            <a:r>
              <a:rPr lang="en-US" sz="2200">
                <a:solidFill>
                  <a:schemeClr val="bg1"/>
                </a:solidFill>
                <a:ea typeface="+mn-lt"/>
                <a:cs typeface="+mn-lt"/>
                <a:hlinkClick r:id="rId5">
                  <a:extLst>
                    <a:ext uri="{A12FA001-AC4F-418D-AE19-62706E023703}">
                      <ahyp:hlinkClr xmlns:ahyp="http://schemas.microsoft.com/office/drawing/2018/hyperlinkcolor" val="tx"/>
                    </a:ext>
                  </a:extLst>
                </a:hlinkClick>
              </a:rPr>
              <a:t>arlie.l.thibodeau@maine.gov</a:t>
            </a:r>
            <a:r>
              <a:rPr lang="en-US" sz="2200">
                <a:solidFill>
                  <a:schemeClr val="bg1"/>
                </a:solidFill>
                <a:ea typeface="+mn-lt"/>
                <a:cs typeface="+mn-lt"/>
              </a:rPr>
              <a:t> </a:t>
            </a:r>
          </a:p>
          <a:p>
            <a:pPr marL="822960" lvl="1" indent="0">
              <a:lnSpc>
                <a:spcPct val="90000"/>
              </a:lnSpc>
              <a:buNone/>
            </a:pPr>
            <a:endParaRPr lang="en-US" sz="2200">
              <a:solidFill>
                <a:schemeClr val="bg1"/>
              </a:solidFill>
              <a:ea typeface="+mn-lt"/>
              <a:cs typeface="+mn-lt"/>
            </a:endParaRPr>
          </a:p>
          <a:p>
            <a:pPr marL="822960" lvl="1" indent="0">
              <a:lnSpc>
                <a:spcPct val="90000"/>
              </a:lnSpc>
              <a:buNone/>
            </a:pPr>
            <a:r>
              <a:rPr lang="en-US" sz="2200" b="1">
                <a:solidFill>
                  <a:schemeClr val="bg1"/>
                </a:solidFill>
                <a:ea typeface="+mn-lt"/>
                <a:cs typeface="+mn-lt"/>
              </a:rPr>
              <a:t>Ashley Satre– Special Education Consultant</a:t>
            </a:r>
          </a:p>
          <a:p>
            <a:pPr marL="822960" lvl="1" indent="0">
              <a:lnSpc>
                <a:spcPct val="90000"/>
              </a:lnSpc>
              <a:buNone/>
            </a:pPr>
            <a:r>
              <a:rPr lang="en-US" sz="2200">
                <a:solidFill>
                  <a:schemeClr val="bg1"/>
                </a:solidFill>
                <a:ea typeface="+mn-lt"/>
                <a:cs typeface="+mn-lt"/>
                <a:hlinkClick r:id="rId6">
                  <a:extLst>
                    <a:ext uri="{A12FA001-AC4F-418D-AE19-62706E023703}">
                      <ahyp:hlinkClr xmlns:ahyp="http://schemas.microsoft.com/office/drawing/2018/hyperlinkcolor" val="tx"/>
                    </a:ext>
                  </a:extLst>
                </a:hlinkClick>
              </a:rPr>
              <a:t>ashley.satre@maine.gov</a:t>
            </a:r>
            <a:r>
              <a:rPr lang="en-US" sz="2200">
                <a:solidFill>
                  <a:schemeClr val="bg1"/>
                </a:solidFill>
                <a:ea typeface="+mn-lt"/>
                <a:cs typeface="+mn-lt"/>
              </a:rPr>
              <a:t> </a:t>
            </a:r>
            <a:endParaRPr lang="en-US" sz="2200" b="1">
              <a:solidFill>
                <a:schemeClr val="bg1"/>
              </a:solidFill>
              <a:ea typeface="+mn-lt"/>
              <a:cs typeface="+mn-lt"/>
            </a:endParaRPr>
          </a:p>
          <a:p>
            <a:pPr marL="822960" lvl="1" indent="0">
              <a:lnSpc>
                <a:spcPct val="90000"/>
              </a:lnSpc>
              <a:buNone/>
            </a:pPr>
            <a:endParaRPr lang="en-US" sz="2200" b="1">
              <a:solidFill>
                <a:schemeClr val="bg1"/>
              </a:solidFill>
              <a:ea typeface="+mn-lt"/>
              <a:cs typeface="+mn-lt"/>
            </a:endParaRPr>
          </a:p>
          <a:p>
            <a:pPr marL="822960" lvl="1" indent="0">
              <a:lnSpc>
                <a:spcPct val="90000"/>
              </a:lnSpc>
              <a:buNone/>
            </a:pPr>
            <a:r>
              <a:rPr lang="en-US" sz="2200" b="1">
                <a:solidFill>
                  <a:schemeClr val="bg1"/>
                </a:solidFill>
                <a:ea typeface="+mn-lt"/>
                <a:cs typeface="+mn-lt"/>
              </a:rPr>
              <a:t>Julie Pelletier – Secretary Associate</a:t>
            </a:r>
          </a:p>
          <a:p>
            <a:pPr marL="822960" lvl="1" indent="0">
              <a:lnSpc>
                <a:spcPct val="90000"/>
              </a:lnSpc>
              <a:buNone/>
            </a:pPr>
            <a:r>
              <a:rPr lang="en-US" sz="2200">
                <a:solidFill>
                  <a:schemeClr val="bg1"/>
                </a:solidFill>
                <a:ea typeface="+mn-lt"/>
                <a:cs typeface="+mn-lt"/>
                <a:hlinkClick r:id="rId7">
                  <a:extLst>
                    <a:ext uri="{A12FA001-AC4F-418D-AE19-62706E023703}">
                      <ahyp:hlinkClr xmlns:ahyp="http://schemas.microsoft.com/office/drawing/2018/hyperlinkcolor" val="tx"/>
                    </a:ext>
                  </a:extLst>
                </a:hlinkClick>
              </a:rPr>
              <a:t>julie.pelletier@maine.gov</a:t>
            </a:r>
            <a:r>
              <a:rPr lang="en-US" sz="2200">
                <a:solidFill>
                  <a:schemeClr val="bg1"/>
                </a:solidFill>
                <a:ea typeface="+mn-lt"/>
                <a:cs typeface="+mn-lt"/>
              </a:rPr>
              <a:t> </a:t>
            </a:r>
          </a:p>
          <a:p>
            <a:pPr lvl="1">
              <a:lnSpc>
                <a:spcPct val="90000"/>
              </a:lnSpc>
            </a:pPr>
            <a:endParaRPr lang="en-US" sz="1600"/>
          </a:p>
        </p:txBody>
      </p:sp>
      <p:pic>
        <p:nvPicPr>
          <p:cNvPr id="2" name="Picture 1" descr="Qr code&#10;&#10;Description automatically generated">
            <a:extLst>
              <a:ext uri="{FF2B5EF4-FFF2-40B4-BE49-F238E27FC236}">
                <a16:creationId xmlns:a16="http://schemas.microsoft.com/office/drawing/2014/main" id="{5899E217-7DF5-D855-4392-84DAF517F3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1706" y="1648705"/>
            <a:ext cx="1854016" cy="1854016"/>
          </a:xfrm>
          <a:prstGeom prst="rect">
            <a:avLst/>
          </a:prstGeom>
        </p:spPr>
      </p:pic>
      <p:pic>
        <p:nvPicPr>
          <p:cNvPr id="3" name="Picture 2" descr="A picture containing LEGO, toy&#10;&#10;Description automatically generated">
            <a:extLst>
              <a:ext uri="{FF2B5EF4-FFF2-40B4-BE49-F238E27FC236}">
                <a16:creationId xmlns:a16="http://schemas.microsoft.com/office/drawing/2014/main" id="{A22C42A0-0F19-0AF0-7CFB-72EFAF75FD2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251124" y="4680365"/>
            <a:ext cx="2928141" cy="2177635"/>
          </a:xfrm>
          <a:prstGeom prst="rect">
            <a:avLst/>
          </a:prstGeom>
        </p:spPr>
      </p:pic>
    </p:spTree>
    <p:extLst>
      <p:ext uri="{BB962C8B-B14F-4D97-AF65-F5344CB8AC3E}">
        <p14:creationId xmlns:p14="http://schemas.microsoft.com/office/powerpoint/2010/main" val="469025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373"/>
            <a:ext cx="8153400" cy="954404"/>
          </a:xfrm>
        </p:spPr>
        <p:txBody>
          <a:bodyPr/>
          <a:lstStyle/>
          <a:p>
            <a:pPr algn="ctr"/>
            <a:r>
              <a:rPr lang="en-US" u="sng">
                <a:solidFill>
                  <a:schemeClr val="tx1"/>
                </a:solidFill>
              </a:rPr>
              <a:t>Section 1</a:t>
            </a:r>
          </a:p>
        </p:txBody>
      </p:sp>
      <p:sp>
        <p:nvSpPr>
          <p:cNvPr id="3" name="Content Placeholder 2"/>
          <p:cNvSpPr>
            <a:spLocks noGrp="1"/>
          </p:cNvSpPr>
          <p:nvPr>
            <p:ph idx="1"/>
          </p:nvPr>
        </p:nvSpPr>
        <p:spPr>
          <a:xfrm>
            <a:off x="-436860" y="981777"/>
            <a:ext cx="9405593" cy="4096198"/>
          </a:xfrm>
        </p:spPr>
        <p:txBody>
          <a:bodyPr>
            <a:normAutofit fontScale="92500" lnSpcReduction="10000"/>
          </a:bodyPr>
          <a:lstStyle/>
          <a:p>
            <a:pPr marL="914400" lvl="2" indent="0">
              <a:buNone/>
            </a:pPr>
            <a:r>
              <a:rPr lang="en-US" sz="2800" b="1">
                <a:solidFill>
                  <a:schemeClr val="bg1"/>
                </a:solidFill>
              </a:rPr>
              <a:t>These proposal(s) or refusal(s) </a:t>
            </a:r>
            <a:r>
              <a:rPr lang="en-US" sz="2800" b="1" u="sng">
                <a:solidFill>
                  <a:schemeClr val="bg1"/>
                </a:solidFill>
              </a:rPr>
              <a:t>may</a:t>
            </a:r>
            <a:r>
              <a:rPr lang="en-US" sz="2800" b="1">
                <a:solidFill>
                  <a:schemeClr val="bg1"/>
                </a:solidFill>
              </a:rPr>
              <a:t> include: </a:t>
            </a:r>
          </a:p>
          <a:p>
            <a:pPr marL="914400" lvl="2" indent="0">
              <a:buNone/>
            </a:pPr>
            <a:endParaRPr lang="en-US" sz="2400">
              <a:solidFill>
                <a:schemeClr val="bg1"/>
              </a:solidFill>
            </a:endParaRPr>
          </a:p>
          <a:p>
            <a:pPr lvl="3"/>
            <a:r>
              <a:rPr lang="en-US" sz="2400">
                <a:solidFill>
                  <a:schemeClr val="bg1"/>
                </a:solidFill>
              </a:rPr>
              <a:t>Referral of a child for a special education evaluation</a:t>
            </a:r>
          </a:p>
          <a:p>
            <a:pPr lvl="3"/>
            <a:r>
              <a:rPr lang="en-US" sz="2400">
                <a:solidFill>
                  <a:schemeClr val="bg1"/>
                </a:solidFill>
              </a:rPr>
              <a:t>Eligibility decisions reached about a special education evaluation using an eligibility form(s)</a:t>
            </a:r>
          </a:p>
          <a:p>
            <a:pPr lvl="3"/>
            <a:r>
              <a:rPr lang="en-US" sz="2400">
                <a:solidFill>
                  <a:schemeClr val="bg1"/>
                </a:solidFill>
              </a:rPr>
              <a:t>Agreements reached with parents without a meeting </a:t>
            </a:r>
          </a:p>
          <a:p>
            <a:pPr lvl="3"/>
            <a:r>
              <a:rPr lang="en-US" sz="2400">
                <a:solidFill>
                  <a:schemeClr val="bg1"/>
                </a:solidFill>
              </a:rPr>
              <a:t>After an IEP meeting to reflect decisions such as special education and related services, LRE, goals developed, ESY, accommodations (+/-), modifications, and supplementary aids</a:t>
            </a:r>
          </a:p>
          <a:p>
            <a:pPr lvl="3"/>
            <a:r>
              <a:rPr lang="en-US" sz="2400">
                <a:solidFill>
                  <a:schemeClr val="bg1"/>
                </a:solidFill>
              </a:rPr>
              <a:t>Transition planning, if appropriate</a:t>
            </a:r>
          </a:p>
          <a:p>
            <a:pPr lvl="3"/>
            <a:r>
              <a:rPr lang="en-US" sz="2400">
                <a:solidFill>
                  <a:schemeClr val="bg1"/>
                </a:solidFill>
              </a:rPr>
              <a:t>Determination of when to start the IEP based on parent involvement and approval</a:t>
            </a:r>
          </a:p>
          <a:p>
            <a:endParaRPr lang="en-US"/>
          </a:p>
        </p:txBody>
      </p:sp>
    </p:spTree>
    <p:extLst>
      <p:ext uri="{BB962C8B-B14F-4D97-AF65-F5344CB8AC3E}">
        <p14:creationId xmlns:p14="http://schemas.microsoft.com/office/powerpoint/2010/main" val="2045283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61" y="-38100"/>
            <a:ext cx="8153400" cy="1143000"/>
          </a:xfrm>
        </p:spPr>
        <p:txBody>
          <a:bodyPr/>
          <a:lstStyle/>
          <a:p>
            <a:pPr algn="ctr"/>
            <a:r>
              <a:rPr lang="en-US" u="sng">
                <a:solidFill>
                  <a:schemeClr val="tx1"/>
                </a:solidFill>
              </a:rPr>
              <a:t>Section 1:  Important Points</a:t>
            </a:r>
          </a:p>
        </p:txBody>
      </p:sp>
      <p:sp>
        <p:nvSpPr>
          <p:cNvPr id="3" name="Content Placeholder 2"/>
          <p:cNvSpPr>
            <a:spLocks noGrp="1"/>
          </p:cNvSpPr>
          <p:nvPr>
            <p:ph idx="1"/>
          </p:nvPr>
        </p:nvSpPr>
        <p:spPr>
          <a:xfrm>
            <a:off x="-259741" y="1335951"/>
            <a:ext cx="8573678" cy="3949832"/>
          </a:xfrm>
        </p:spPr>
        <p:txBody>
          <a:bodyPr>
            <a:normAutofit fontScale="92500"/>
          </a:bodyPr>
          <a:lstStyle/>
          <a:p>
            <a:pPr lvl="1">
              <a:buFont typeface="Wingdings" panose="05000000000000000000" pitchFamily="2" charset="2"/>
              <a:buChar char="v"/>
            </a:pPr>
            <a:r>
              <a:rPr lang="en-US">
                <a:solidFill>
                  <a:schemeClr val="bg1"/>
                </a:solidFill>
              </a:rPr>
              <a:t>Be specific, parents should be able to go to Section 1 and easily find each determination that was made.</a:t>
            </a:r>
          </a:p>
          <a:p>
            <a:pPr lvl="1">
              <a:buFont typeface="Wingdings" panose="05000000000000000000" pitchFamily="2" charset="2"/>
              <a:buChar char="v"/>
            </a:pPr>
            <a:endParaRPr lang="en-US">
              <a:solidFill>
                <a:schemeClr val="bg1"/>
              </a:solidFill>
            </a:endParaRPr>
          </a:p>
          <a:p>
            <a:pPr lvl="1">
              <a:buFont typeface="Wingdings" panose="05000000000000000000" pitchFamily="2" charset="2"/>
              <a:buChar char="v"/>
            </a:pPr>
            <a:r>
              <a:rPr lang="en-US">
                <a:solidFill>
                  <a:schemeClr val="bg1"/>
                </a:solidFill>
              </a:rPr>
              <a:t>Determinations are made by consensus not majority. If consensus is not reached, the SAU will make the final decision.</a:t>
            </a:r>
          </a:p>
          <a:p>
            <a:pPr>
              <a:buFont typeface="Wingdings" panose="05000000000000000000" pitchFamily="2" charset="2"/>
              <a:buChar char="v"/>
            </a:pPr>
            <a:endParaRPr lang="en-US" sz="2400">
              <a:solidFill>
                <a:schemeClr val="bg1"/>
              </a:solidFill>
            </a:endParaRPr>
          </a:p>
          <a:p>
            <a:pPr lvl="1">
              <a:buFont typeface="Wingdings" panose="05000000000000000000" pitchFamily="2" charset="2"/>
              <a:buChar char="v"/>
            </a:pPr>
            <a:r>
              <a:rPr lang="en-US">
                <a:solidFill>
                  <a:schemeClr val="bg1"/>
                </a:solidFill>
              </a:rPr>
              <a:t>The purpose is </a:t>
            </a:r>
            <a:r>
              <a:rPr lang="en-US" i="1">
                <a:solidFill>
                  <a:schemeClr val="bg1"/>
                </a:solidFill>
              </a:rPr>
              <a:t>not necessary </a:t>
            </a:r>
            <a:r>
              <a:rPr lang="en-US">
                <a:solidFill>
                  <a:schemeClr val="bg1"/>
                </a:solidFill>
              </a:rPr>
              <a:t>to discuss here, as a box on the front page indicated that purpose.</a:t>
            </a:r>
          </a:p>
          <a:p>
            <a:pPr marL="0" indent="0">
              <a:buNone/>
            </a:pPr>
            <a:endParaRPr lang="en-US" sz="2400">
              <a:solidFill>
                <a:schemeClr val="bg1"/>
              </a:solidFill>
            </a:endParaRPr>
          </a:p>
          <a:p>
            <a:pPr lvl="1">
              <a:buFont typeface="Wingdings" panose="05000000000000000000" pitchFamily="2" charset="2"/>
              <a:buChar char="v"/>
            </a:pPr>
            <a:r>
              <a:rPr lang="en-US">
                <a:solidFill>
                  <a:schemeClr val="bg1"/>
                </a:solidFill>
              </a:rPr>
              <a:t>If the parent (not the Team) agrees to waive their 7-day notice, it needs to be stated here.</a:t>
            </a:r>
          </a:p>
          <a:p>
            <a:endParaRPr lang="en-US" sz="2000">
              <a:solidFill>
                <a:srgbClr val="0070C0"/>
              </a:solidFill>
            </a:endParaRPr>
          </a:p>
        </p:txBody>
      </p:sp>
      <p:pic>
        <p:nvPicPr>
          <p:cNvPr id="5" name="Picture 4" descr="Icon&#10;&#10;Description automatically generated">
            <a:extLst>
              <a:ext uri="{FF2B5EF4-FFF2-40B4-BE49-F238E27FC236}">
                <a16:creationId xmlns:a16="http://schemas.microsoft.com/office/drawing/2014/main" id="{C4B56BF8-3904-48DE-84BB-292F0637D19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63120" y="304800"/>
            <a:ext cx="1600200" cy="1600200"/>
          </a:xfrm>
          <a:prstGeom prst="rect">
            <a:avLst/>
          </a:prstGeom>
        </p:spPr>
      </p:pic>
      <p:sp>
        <p:nvSpPr>
          <p:cNvPr id="6" name="TextBox 5">
            <a:extLst>
              <a:ext uri="{FF2B5EF4-FFF2-40B4-BE49-F238E27FC236}">
                <a16:creationId xmlns:a16="http://schemas.microsoft.com/office/drawing/2014/main" id="{BAC5DDCE-F94B-47D5-9E57-4E8F7ABF25B0}"/>
              </a:ext>
            </a:extLst>
          </p:cNvPr>
          <p:cNvSpPr txBox="1"/>
          <p:nvPr/>
        </p:nvSpPr>
        <p:spPr>
          <a:xfrm>
            <a:off x="3848100" y="7159170"/>
            <a:ext cx="1600200" cy="507831"/>
          </a:xfrm>
          <a:prstGeom prst="rect">
            <a:avLst/>
          </a:prstGeom>
          <a:noFill/>
        </p:spPr>
        <p:txBody>
          <a:bodyPr wrap="square" rtlCol="0">
            <a:spAutoFit/>
          </a:bodyPr>
          <a:lstStyle/>
          <a:p>
            <a:r>
              <a:rPr lang="en-US" sz="900">
                <a:hlinkClick r:id="rId4" tooltip="http://commons.wikimedia.org/wiki/File:Gnome-emblem-important.sv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438895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F33A-C89C-490A-9727-19F8042BFE09}"/>
              </a:ext>
            </a:extLst>
          </p:cNvPr>
          <p:cNvSpPr>
            <a:spLocks noGrp="1"/>
          </p:cNvSpPr>
          <p:nvPr>
            <p:ph type="title"/>
          </p:nvPr>
        </p:nvSpPr>
        <p:spPr>
          <a:xfrm>
            <a:off x="495300" y="223008"/>
            <a:ext cx="8153400" cy="533400"/>
          </a:xfrm>
        </p:spPr>
        <p:txBody>
          <a:bodyPr>
            <a:normAutofit fontScale="90000"/>
          </a:bodyPr>
          <a:lstStyle/>
          <a:p>
            <a:r>
              <a:rPr lang="en-US" u="sng">
                <a:solidFill>
                  <a:schemeClr val="tx1"/>
                </a:solidFill>
              </a:rPr>
              <a:t>Written Notice: Section 1 Template</a:t>
            </a:r>
          </a:p>
        </p:txBody>
      </p:sp>
      <p:pic>
        <p:nvPicPr>
          <p:cNvPr id="7" name="Picture 6">
            <a:extLst>
              <a:ext uri="{FF2B5EF4-FFF2-40B4-BE49-F238E27FC236}">
                <a16:creationId xmlns:a16="http://schemas.microsoft.com/office/drawing/2014/main" id="{F99C0510-C32D-0C92-E09B-FD458E796A33}"/>
              </a:ext>
            </a:extLst>
          </p:cNvPr>
          <p:cNvPicPr>
            <a:picLocks noChangeAspect="1"/>
          </p:cNvPicPr>
          <p:nvPr/>
        </p:nvPicPr>
        <p:blipFill>
          <a:blip r:embed="rId2"/>
          <a:stretch>
            <a:fillRect/>
          </a:stretch>
        </p:blipFill>
        <p:spPr>
          <a:xfrm>
            <a:off x="1069127" y="756408"/>
            <a:ext cx="7005746" cy="6078884"/>
          </a:xfrm>
          <a:prstGeom prst="rect">
            <a:avLst/>
          </a:prstGeom>
        </p:spPr>
      </p:pic>
    </p:spTree>
    <p:extLst>
      <p:ext uri="{BB962C8B-B14F-4D97-AF65-F5344CB8AC3E}">
        <p14:creationId xmlns:p14="http://schemas.microsoft.com/office/powerpoint/2010/main" val="945588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F33A-C89C-490A-9727-19F8042BFE09}"/>
              </a:ext>
            </a:extLst>
          </p:cNvPr>
          <p:cNvSpPr>
            <a:spLocks noGrp="1"/>
          </p:cNvSpPr>
          <p:nvPr>
            <p:ph type="title"/>
          </p:nvPr>
        </p:nvSpPr>
        <p:spPr>
          <a:xfrm>
            <a:off x="495300" y="228600"/>
            <a:ext cx="8153400" cy="656924"/>
          </a:xfrm>
        </p:spPr>
        <p:txBody>
          <a:bodyPr>
            <a:normAutofit/>
          </a:bodyPr>
          <a:lstStyle/>
          <a:p>
            <a:pPr algn="ctr"/>
            <a:r>
              <a:rPr lang="en-US" sz="4000" u="sng">
                <a:solidFill>
                  <a:schemeClr val="tx1"/>
                </a:solidFill>
              </a:rPr>
              <a:t>Written Notice: Section 1 Exemplar</a:t>
            </a:r>
          </a:p>
        </p:txBody>
      </p:sp>
      <p:sp>
        <p:nvSpPr>
          <p:cNvPr id="12" name="TextBox 11">
            <a:extLst>
              <a:ext uri="{FF2B5EF4-FFF2-40B4-BE49-F238E27FC236}">
                <a16:creationId xmlns:a16="http://schemas.microsoft.com/office/drawing/2014/main" id="{82C812C0-270B-46FE-A938-29C422E8C81D}"/>
              </a:ext>
            </a:extLst>
          </p:cNvPr>
          <p:cNvSpPr txBox="1"/>
          <p:nvPr/>
        </p:nvSpPr>
        <p:spPr>
          <a:xfrm>
            <a:off x="7239000" y="6978033"/>
            <a:ext cx="175260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2" tooltip="http://www.pngall.com/team-png"/>
              </a:rPr>
              <a:t>This Photo</a:t>
            </a: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by Unknown Author is licensed under </a:t>
            </a: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3" tooltip="https://creativecommons.org/licenses/by-nc/3.0/"/>
              </a:rPr>
              <a:t>CC BY-NC</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11" name="Picture 10" descr="A picture containing object&#10;&#10;Description automatically generated">
            <a:extLst>
              <a:ext uri="{FF2B5EF4-FFF2-40B4-BE49-F238E27FC236}">
                <a16:creationId xmlns:a16="http://schemas.microsoft.com/office/drawing/2014/main" id="{87BA1AB8-526C-4224-B8CA-4F92DBE7BA4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6027659" y="5128817"/>
            <a:ext cx="2057403" cy="2057403"/>
          </a:xfrm>
          <a:prstGeom prst="rect">
            <a:avLst/>
          </a:prstGeom>
        </p:spPr>
      </p:pic>
      <p:pic>
        <p:nvPicPr>
          <p:cNvPr id="5" name="Picture 4">
            <a:extLst>
              <a:ext uri="{FF2B5EF4-FFF2-40B4-BE49-F238E27FC236}">
                <a16:creationId xmlns:a16="http://schemas.microsoft.com/office/drawing/2014/main" id="{3060B742-F443-BF7B-450E-8F5E1AB048BB}"/>
              </a:ext>
            </a:extLst>
          </p:cNvPr>
          <p:cNvPicPr>
            <a:picLocks noChangeAspect="1"/>
          </p:cNvPicPr>
          <p:nvPr/>
        </p:nvPicPr>
        <p:blipFill>
          <a:blip r:embed="rId5"/>
          <a:stretch>
            <a:fillRect/>
          </a:stretch>
        </p:blipFill>
        <p:spPr>
          <a:xfrm>
            <a:off x="1160995" y="807022"/>
            <a:ext cx="6822010" cy="6009866"/>
          </a:xfrm>
          <a:prstGeom prst="rect">
            <a:avLst/>
          </a:prstGeom>
        </p:spPr>
      </p:pic>
    </p:spTree>
    <p:extLst>
      <p:ext uri="{BB962C8B-B14F-4D97-AF65-F5344CB8AC3E}">
        <p14:creationId xmlns:p14="http://schemas.microsoft.com/office/powerpoint/2010/main" val="2610906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6944"/>
            <a:ext cx="8153400" cy="390427"/>
          </a:xfrm>
        </p:spPr>
        <p:txBody>
          <a:bodyPr>
            <a:normAutofit fontScale="90000"/>
          </a:bodyPr>
          <a:lstStyle/>
          <a:p>
            <a:pPr algn="ctr"/>
            <a:r>
              <a:rPr lang="en-US" u="sng">
                <a:solidFill>
                  <a:schemeClr val="tx1"/>
                </a:solidFill>
              </a:rPr>
              <a:t>Section 2</a:t>
            </a:r>
          </a:p>
        </p:txBody>
      </p:sp>
      <p:sp>
        <p:nvSpPr>
          <p:cNvPr id="4" name="TextBox 3">
            <a:extLst>
              <a:ext uri="{FF2B5EF4-FFF2-40B4-BE49-F238E27FC236}">
                <a16:creationId xmlns:a16="http://schemas.microsoft.com/office/drawing/2014/main" id="{02A4FF9E-DED7-4D85-90AF-C912555ACD5D}"/>
              </a:ext>
            </a:extLst>
          </p:cNvPr>
          <p:cNvSpPr txBox="1"/>
          <p:nvPr/>
        </p:nvSpPr>
        <p:spPr>
          <a:xfrm>
            <a:off x="854947" y="1401028"/>
            <a:ext cx="7778338" cy="193899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Explain why the SAU is proposing or refusing the above action(s).</a:t>
            </a:r>
          </a:p>
          <a:p>
            <a:r>
              <a:rPr lang="en-US" sz="2000" b="1" u="sng">
                <a:highlight>
                  <a:srgbClr val="FFFF00"/>
                </a:highlight>
              </a:rPr>
              <a:t>Directions</a:t>
            </a:r>
            <a:r>
              <a:rPr lang="en-US" sz="2000"/>
              <a:t>:</a:t>
            </a:r>
          </a:p>
          <a:p>
            <a:pPr marL="285750" indent="-285750">
              <a:buFont typeface="Arial" panose="020B0604020202020204" pitchFamily="34" charset="0"/>
              <a:buChar char="•"/>
            </a:pPr>
            <a:r>
              <a:rPr lang="en-US" sz="2000"/>
              <a:t>For each determination in Section 1, there must be a specific and detailed corresponding explanation in Section 2.  The reader should be able to clearly understand each proposal or refusal.</a:t>
            </a:r>
          </a:p>
        </p:txBody>
      </p:sp>
      <p:pic>
        <p:nvPicPr>
          <p:cNvPr id="9" name="Picture 8">
            <a:extLst>
              <a:ext uri="{FF2B5EF4-FFF2-40B4-BE49-F238E27FC236}">
                <a16:creationId xmlns:a16="http://schemas.microsoft.com/office/drawing/2014/main" id="{9A45BE52-22C1-4DF5-B85C-A8A9C051AB3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57599" y="4730921"/>
            <a:ext cx="1925040" cy="2050338"/>
          </a:xfrm>
          <a:prstGeom prst="rect">
            <a:avLst/>
          </a:prstGeom>
        </p:spPr>
      </p:pic>
      <p:pic>
        <p:nvPicPr>
          <p:cNvPr id="6" name="Picture 5">
            <a:extLst>
              <a:ext uri="{FF2B5EF4-FFF2-40B4-BE49-F238E27FC236}">
                <a16:creationId xmlns:a16="http://schemas.microsoft.com/office/drawing/2014/main" id="{327E59EE-9017-3A79-D973-16E221C6D64A}"/>
              </a:ext>
            </a:extLst>
          </p:cNvPr>
          <p:cNvPicPr>
            <a:picLocks noChangeAspect="1"/>
          </p:cNvPicPr>
          <p:nvPr/>
        </p:nvPicPr>
        <p:blipFill>
          <a:blip r:embed="rId5"/>
          <a:stretch>
            <a:fillRect/>
          </a:stretch>
        </p:blipFill>
        <p:spPr>
          <a:xfrm>
            <a:off x="1156811" y="3609716"/>
            <a:ext cx="6830378" cy="666843"/>
          </a:xfrm>
          <a:prstGeom prst="rect">
            <a:avLst/>
          </a:prstGeom>
        </p:spPr>
      </p:pic>
    </p:spTree>
    <p:extLst>
      <p:ext uri="{BB962C8B-B14F-4D97-AF65-F5344CB8AC3E}">
        <p14:creationId xmlns:p14="http://schemas.microsoft.com/office/powerpoint/2010/main" val="507917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hiteboard&#10;&#10;Description automatically generated">
            <a:extLst>
              <a:ext uri="{FF2B5EF4-FFF2-40B4-BE49-F238E27FC236}">
                <a16:creationId xmlns:a16="http://schemas.microsoft.com/office/drawing/2014/main" id="{300F78A3-31FA-466C-8F2A-C4747352EDC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26873" y="5375435"/>
            <a:ext cx="2222665" cy="1482565"/>
          </a:xfrm>
          <a:prstGeom prst="rect">
            <a:avLst/>
          </a:prstGeom>
        </p:spPr>
      </p:pic>
      <p:sp>
        <p:nvSpPr>
          <p:cNvPr id="5" name="TextBox 4">
            <a:extLst>
              <a:ext uri="{FF2B5EF4-FFF2-40B4-BE49-F238E27FC236}">
                <a16:creationId xmlns:a16="http://schemas.microsoft.com/office/drawing/2014/main" id="{328F0EF4-7856-434B-8B37-3A4CE1D5316C}"/>
              </a:ext>
            </a:extLst>
          </p:cNvPr>
          <p:cNvSpPr txBox="1"/>
          <p:nvPr/>
        </p:nvSpPr>
        <p:spPr>
          <a:xfrm>
            <a:off x="3311236" y="6637133"/>
            <a:ext cx="3422182" cy="215444"/>
          </a:xfrm>
          <a:prstGeom prst="rect">
            <a:avLst/>
          </a:prstGeom>
          <a:noFill/>
        </p:spPr>
        <p:txBody>
          <a:bodyPr wrap="square" rtlCol="0">
            <a:spAutoFit/>
          </a:bodyPr>
          <a:lstStyle/>
          <a:p>
            <a:r>
              <a:rPr lang="en-US" sz="800" b="1">
                <a:hlinkClick r:id="rId4" tooltip="http://www.davidapaflo.com/2016/02/why-cards-episode-2.html">
                  <a:extLst>
                    <a:ext uri="{A12FA001-AC4F-418D-AE19-62706E023703}">
                      <ahyp:hlinkClr xmlns:ahyp="http://schemas.microsoft.com/office/drawing/2018/hyperlinkcolor" val="tx"/>
                    </a:ext>
                  </a:extLst>
                </a:hlinkClick>
              </a:rPr>
              <a:t>This Photo</a:t>
            </a:r>
            <a:r>
              <a:rPr lang="en-US" sz="800" b="1"/>
              <a:t> by Unknown Author is licensed under </a:t>
            </a:r>
            <a:r>
              <a:rPr lang="en-US" sz="800" b="1">
                <a:hlinkClick r:id="rId5" tooltip="https://creativecommons.org/licenses/by-nc-sa/3.0/">
                  <a:extLst>
                    <a:ext uri="{A12FA001-AC4F-418D-AE19-62706E023703}">
                      <ahyp:hlinkClr xmlns:ahyp="http://schemas.microsoft.com/office/drawing/2018/hyperlinkcolor" val="tx"/>
                    </a:ext>
                  </a:extLst>
                </a:hlinkClick>
              </a:rPr>
              <a:t>CC BY-SA-NC</a:t>
            </a:r>
            <a:endParaRPr lang="en-US" sz="800" b="1"/>
          </a:p>
        </p:txBody>
      </p:sp>
      <p:sp>
        <p:nvSpPr>
          <p:cNvPr id="12290" name="Title 1"/>
          <p:cNvSpPr>
            <a:spLocks noGrp="1"/>
          </p:cNvSpPr>
          <p:nvPr>
            <p:ph type="title"/>
          </p:nvPr>
        </p:nvSpPr>
        <p:spPr>
          <a:xfrm>
            <a:off x="495300" y="117629"/>
            <a:ext cx="8153400" cy="884238"/>
          </a:xfrm>
        </p:spPr>
        <p:txBody>
          <a:bodyPr/>
          <a:lstStyle/>
          <a:p>
            <a:pPr algn="ctr" eaLnBrk="1" hangingPunct="1"/>
            <a:r>
              <a:rPr lang="en-US" altLang="en-US" u="sng">
                <a:solidFill>
                  <a:schemeClr val="tx1"/>
                </a:solidFill>
              </a:rPr>
              <a:t>Section 2 </a:t>
            </a:r>
          </a:p>
        </p:txBody>
      </p:sp>
      <p:sp>
        <p:nvSpPr>
          <p:cNvPr id="3" name="Content Placeholder 2"/>
          <p:cNvSpPr>
            <a:spLocks noGrp="1"/>
          </p:cNvSpPr>
          <p:nvPr>
            <p:ph idx="1"/>
          </p:nvPr>
        </p:nvSpPr>
        <p:spPr>
          <a:xfrm>
            <a:off x="495300" y="1108235"/>
            <a:ext cx="8153400" cy="4267200"/>
          </a:xfrm>
        </p:spPr>
        <p:txBody>
          <a:bodyPr>
            <a:normAutofit lnSpcReduction="10000"/>
          </a:bodyPr>
          <a:lstStyle/>
          <a:p>
            <a:pPr marL="400050" lvl="1" indent="0">
              <a:buNone/>
            </a:pPr>
            <a:r>
              <a:rPr lang="en-US" sz="2800" b="1">
                <a:solidFill>
                  <a:schemeClr val="bg1"/>
                </a:solidFill>
              </a:rPr>
              <a:t>2. Explain why the SAU is proposing or refusing to take the above action(s): </a:t>
            </a:r>
          </a:p>
          <a:p>
            <a:pPr lvl="1"/>
            <a:endParaRPr lang="en-US" sz="2000">
              <a:solidFill>
                <a:schemeClr val="bg1"/>
              </a:solidFill>
            </a:endParaRPr>
          </a:p>
          <a:p>
            <a:pPr lvl="1"/>
            <a:r>
              <a:rPr lang="en-US">
                <a:solidFill>
                  <a:schemeClr val="bg1"/>
                </a:solidFill>
              </a:rPr>
              <a:t>For each proposal or refusal in Section #1 individually outline WHY the team decided on the action. This should include data and evidence.</a:t>
            </a:r>
          </a:p>
          <a:p>
            <a:pPr lvl="1"/>
            <a:endParaRPr lang="en-US">
              <a:solidFill>
                <a:schemeClr val="bg1"/>
              </a:solidFill>
            </a:endParaRPr>
          </a:p>
          <a:p>
            <a:pPr lvl="1"/>
            <a:r>
              <a:rPr lang="en-US">
                <a:solidFill>
                  <a:schemeClr val="bg1"/>
                </a:solidFill>
              </a:rPr>
              <a:t>If services are not changing for the child, you still need to record WHY that proposal or refusal was made.</a:t>
            </a:r>
          </a:p>
          <a:p>
            <a:pPr marL="0" indent="0">
              <a:buNone/>
            </a:pPr>
            <a:endParaRPr lang="en-US" sz="2400">
              <a:solidFill>
                <a:schemeClr val="bg1"/>
              </a:solidFill>
            </a:endParaRPr>
          </a:p>
          <a:p>
            <a:pPr lvl="1"/>
            <a:r>
              <a:rPr lang="en-US">
                <a:solidFill>
                  <a:schemeClr val="bg1"/>
                </a:solidFill>
              </a:rPr>
              <a:t>This should be written in a way that the parent(s) can understand.</a:t>
            </a:r>
          </a:p>
          <a:p>
            <a:pPr lvl="1"/>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F33A-C89C-490A-9727-19F8042BFE09}"/>
              </a:ext>
            </a:extLst>
          </p:cNvPr>
          <p:cNvSpPr>
            <a:spLocks noGrp="1"/>
          </p:cNvSpPr>
          <p:nvPr>
            <p:ph type="title"/>
          </p:nvPr>
        </p:nvSpPr>
        <p:spPr>
          <a:xfrm>
            <a:off x="495300" y="197841"/>
            <a:ext cx="8153400" cy="533400"/>
          </a:xfrm>
        </p:spPr>
        <p:txBody>
          <a:bodyPr>
            <a:normAutofit fontScale="90000"/>
          </a:bodyPr>
          <a:lstStyle/>
          <a:p>
            <a:r>
              <a:rPr lang="en-US" u="sng">
                <a:solidFill>
                  <a:schemeClr val="tx1"/>
                </a:solidFill>
              </a:rPr>
              <a:t>Written Notice: Section 2 Template</a:t>
            </a:r>
          </a:p>
        </p:txBody>
      </p:sp>
      <p:pic>
        <p:nvPicPr>
          <p:cNvPr id="7" name="Picture 6">
            <a:extLst>
              <a:ext uri="{FF2B5EF4-FFF2-40B4-BE49-F238E27FC236}">
                <a16:creationId xmlns:a16="http://schemas.microsoft.com/office/drawing/2014/main" id="{40724E37-6934-EAC8-F85D-BF64910D710D}"/>
              </a:ext>
            </a:extLst>
          </p:cNvPr>
          <p:cNvPicPr>
            <a:picLocks noChangeAspect="1"/>
          </p:cNvPicPr>
          <p:nvPr/>
        </p:nvPicPr>
        <p:blipFill>
          <a:blip r:embed="rId2"/>
          <a:stretch>
            <a:fillRect/>
          </a:stretch>
        </p:blipFill>
        <p:spPr>
          <a:xfrm>
            <a:off x="1148263" y="782304"/>
            <a:ext cx="6847473" cy="6075696"/>
          </a:xfrm>
          <a:prstGeom prst="rect">
            <a:avLst/>
          </a:prstGeom>
        </p:spPr>
      </p:pic>
    </p:spTree>
    <p:extLst>
      <p:ext uri="{BB962C8B-B14F-4D97-AF65-F5344CB8AC3E}">
        <p14:creationId xmlns:p14="http://schemas.microsoft.com/office/powerpoint/2010/main" val="3511895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F33A-C89C-490A-9727-19F8042BFE09}"/>
              </a:ext>
            </a:extLst>
          </p:cNvPr>
          <p:cNvSpPr>
            <a:spLocks noGrp="1"/>
          </p:cNvSpPr>
          <p:nvPr>
            <p:ph type="title"/>
          </p:nvPr>
        </p:nvSpPr>
        <p:spPr>
          <a:xfrm>
            <a:off x="609600" y="228600"/>
            <a:ext cx="8153400" cy="533400"/>
          </a:xfrm>
        </p:spPr>
        <p:txBody>
          <a:bodyPr>
            <a:noAutofit/>
          </a:bodyPr>
          <a:lstStyle/>
          <a:p>
            <a:pPr algn="ctr"/>
            <a:r>
              <a:rPr lang="en-US" sz="4000" u="sng">
                <a:solidFill>
                  <a:schemeClr val="tx1"/>
                </a:solidFill>
              </a:rPr>
              <a:t>Written Notice: Section 2 Exemplar</a:t>
            </a:r>
          </a:p>
        </p:txBody>
      </p:sp>
      <p:pic>
        <p:nvPicPr>
          <p:cNvPr id="5" name="Picture 4" descr="Icon&#10;&#10;Description automatically generated">
            <a:extLst>
              <a:ext uri="{FF2B5EF4-FFF2-40B4-BE49-F238E27FC236}">
                <a16:creationId xmlns:a16="http://schemas.microsoft.com/office/drawing/2014/main" id="{067173BF-3384-4022-9348-50D7A672DE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8242" y="1968791"/>
            <a:ext cx="2093198" cy="2114550"/>
          </a:xfrm>
          <a:prstGeom prst="rect">
            <a:avLst/>
          </a:prstGeom>
        </p:spPr>
      </p:pic>
      <p:sp>
        <p:nvSpPr>
          <p:cNvPr id="7" name="TextBox 6">
            <a:extLst>
              <a:ext uri="{FF2B5EF4-FFF2-40B4-BE49-F238E27FC236}">
                <a16:creationId xmlns:a16="http://schemas.microsoft.com/office/drawing/2014/main" id="{35601333-B575-4FEC-A58B-0E45059D85BC}"/>
              </a:ext>
            </a:extLst>
          </p:cNvPr>
          <p:cNvSpPr txBox="1"/>
          <p:nvPr/>
        </p:nvSpPr>
        <p:spPr>
          <a:xfrm>
            <a:off x="7637560" y="3515512"/>
            <a:ext cx="150644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3" tooltip="https://www.wisc-online.com/assetrepository/viewasset?id=2795"/>
              </a:rPr>
              <a:t>This Photo</a:t>
            </a:r>
            <a:r>
              <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by Unknown Author is licensed under </a:t>
            </a:r>
            <a:r>
              <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4" tooltip="https://creativecommons.org/licenses/by-nc/3.0/"/>
              </a:rPr>
              <a:t>CC BY-NC</a:t>
            </a:r>
            <a:endPar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11" name="Picture 10">
            <a:extLst>
              <a:ext uri="{FF2B5EF4-FFF2-40B4-BE49-F238E27FC236}">
                <a16:creationId xmlns:a16="http://schemas.microsoft.com/office/drawing/2014/main" id="{426859D4-38D2-5C7E-F6B4-CAEA9188CF91}"/>
              </a:ext>
            </a:extLst>
          </p:cNvPr>
          <p:cNvPicPr>
            <a:picLocks noChangeAspect="1"/>
          </p:cNvPicPr>
          <p:nvPr/>
        </p:nvPicPr>
        <p:blipFill>
          <a:blip r:embed="rId5"/>
          <a:stretch>
            <a:fillRect/>
          </a:stretch>
        </p:blipFill>
        <p:spPr>
          <a:xfrm>
            <a:off x="1469821" y="794844"/>
            <a:ext cx="5108532" cy="6063156"/>
          </a:xfrm>
          <a:prstGeom prst="rect">
            <a:avLst/>
          </a:prstGeom>
        </p:spPr>
      </p:pic>
    </p:spTree>
    <p:extLst>
      <p:ext uri="{BB962C8B-B14F-4D97-AF65-F5344CB8AC3E}">
        <p14:creationId xmlns:p14="http://schemas.microsoft.com/office/powerpoint/2010/main" val="3409695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4C9B-2B83-4952-8E98-3F603B799697}"/>
              </a:ext>
            </a:extLst>
          </p:cNvPr>
          <p:cNvSpPr>
            <a:spLocks noGrp="1"/>
          </p:cNvSpPr>
          <p:nvPr>
            <p:ph type="title"/>
          </p:nvPr>
        </p:nvSpPr>
        <p:spPr>
          <a:xfrm>
            <a:off x="628650" y="507737"/>
            <a:ext cx="7886700" cy="1325563"/>
          </a:xfrm>
        </p:spPr>
        <p:txBody>
          <a:bodyPr>
            <a:normAutofit/>
          </a:bodyPr>
          <a:lstStyle/>
          <a:p>
            <a:pPr algn="ctr"/>
            <a:r>
              <a:rPr lang="en-US" u="sng">
                <a:solidFill>
                  <a:schemeClr val="bg1"/>
                </a:solidFill>
              </a:rPr>
              <a:t>Questions – Comments</a:t>
            </a:r>
          </a:p>
        </p:txBody>
      </p:sp>
      <p:pic>
        <p:nvPicPr>
          <p:cNvPr id="5" name="Content Placeholder 4">
            <a:extLst>
              <a:ext uri="{FF2B5EF4-FFF2-40B4-BE49-F238E27FC236}">
                <a16:creationId xmlns:a16="http://schemas.microsoft.com/office/drawing/2014/main" id="{3CFE9D5B-4E17-48D0-84E9-A06EB7FBA58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16377" y="1882293"/>
            <a:ext cx="4311246" cy="3455740"/>
          </a:xfrm>
        </p:spPr>
      </p:pic>
      <p:sp>
        <p:nvSpPr>
          <p:cNvPr id="6" name="TextBox 5">
            <a:extLst>
              <a:ext uri="{FF2B5EF4-FFF2-40B4-BE49-F238E27FC236}">
                <a16:creationId xmlns:a16="http://schemas.microsoft.com/office/drawing/2014/main" id="{529DAEAF-3EBE-493F-BA96-B1151448ADB2}"/>
              </a:ext>
            </a:extLst>
          </p:cNvPr>
          <p:cNvSpPr txBox="1"/>
          <p:nvPr/>
        </p:nvSpPr>
        <p:spPr>
          <a:xfrm>
            <a:off x="3499967" y="5153367"/>
            <a:ext cx="3992694" cy="184666"/>
          </a:xfrm>
          <a:prstGeom prst="rect">
            <a:avLst/>
          </a:prstGeom>
          <a:noFill/>
        </p:spPr>
        <p:txBody>
          <a:bodyPr wrap="square" rtlCol="0">
            <a:spAutoFit/>
          </a:bodyPr>
          <a:lstStyle/>
          <a:p>
            <a:pPr fontAlgn="base">
              <a:spcBef>
                <a:spcPct val="0"/>
              </a:spcBef>
              <a:spcAft>
                <a:spcPct val="0"/>
              </a:spcAft>
            </a:pPr>
            <a:r>
              <a:rPr lang="en-US" sz="600" b="1">
                <a:solidFill>
                  <a:srgbClr val="000000"/>
                </a:solidFill>
                <a:latin typeface="Calibri" panose="020F0502020204030204" pitchFamily="34" charset="0"/>
                <a:hlinkClick r:id="rId3" tooltip="https://www.flickr.com/photos/60525373@N08/48227463931"/>
              </a:rPr>
              <a:t>This Photo</a:t>
            </a:r>
            <a:r>
              <a:rPr lang="en-US" sz="600" b="1">
                <a:solidFill>
                  <a:srgbClr val="000000"/>
                </a:solidFill>
                <a:latin typeface="Calibri" panose="020F0502020204030204" pitchFamily="34" charset="0"/>
              </a:rPr>
              <a:t> by Unknown Author is licensed under </a:t>
            </a:r>
            <a:r>
              <a:rPr lang="en-US" sz="600" b="1">
                <a:solidFill>
                  <a:srgbClr val="000000"/>
                </a:solidFill>
                <a:latin typeface="Calibri" panose="020F0502020204030204" pitchFamily="34" charset="0"/>
                <a:hlinkClick r:id="rId4" tooltip="https://creativecommons.org/licenses/by-nc/3.0/"/>
              </a:rPr>
              <a:t>CC BY-NC</a:t>
            </a:r>
            <a:endParaRPr lang="en-US" sz="600" b="1">
              <a:solidFill>
                <a:srgbClr val="000000"/>
              </a:solidFill>
              <a:latin typeface="Calibri" panose="020F0502020204030204" pitchFamily="34" charset="0"/>
            </a:endParaRPr>
          </a:p>
        </p:txBody>
      </p:sp>
    </p:spTree>
    <p:extLst>
      <p:ext uri="{BB962C8B-B14F-4D97-AF65-F5344CB8AC3E}">
        <p14:creationId xmlns:p14="http://schemas.microsoft.com/office/powerpoint/2010/main" val="4245566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66"/>
            <a:ext cx="8153400" cy="390427"/>
          </a:xfrm>
        </p:spPr>
        <p:txBody>
          <a:bodyPr>
            <a:normAutofit fontScale="90000"/>
          </a:bodyPr>
          <a:lstStyle/>
          <a:p>
            <a:pPr algn="ctr"/>
            <a:r>
              <a:rPr lang="en-US" u="sng">
                <a:solidFill>
                  <a:schemeClr val="tx1"/>
                </a:solidFill>
              </a:rPr>
              <a:t>Section 3</a:t>
            </a:r>
          </a:p>
        </p:txBody>
      </p:sp>
      <p:sp>
        <p:nvSpPr>
          <p:cNvPr id="4" name="TextBox 3">
            <a:extLst>
              <a:ext uri="{FF2B5EF4-FFF2-40B4-BE49-F238E27FC236}">
                <a16:creationId xmlns:a16="http://schemas.microsoft.com/office/drawing/2014/main" id="{02A4FF9E-DED7-4D85-90AF-C912555ACD5D}"/>
              </a:ext>
            </a:extLst>
          </p:cNvPr>
          <p:cNvSpPr txBox="1"/>
          <p:nvPr/>
        </p:nvSpPr>
        <p:spPr>
          <a:xfrm>
            <a:off x="647929" y="1050706"/>
            <a:ext cx="8282068" cy="286232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Describe each evaluation procedure, assessment, record or report the SAU used as a basis for the proposed or refused action(s).</a:t>
            </a:r>
          </a:p>
          <a:p>
            <a:r>
              <a:rPr lang="en-US" sz="2000" b="1" u="sng">
                <a:highlight>
                  <a:srgbClr val="FFFF00"/>
                </a:highlight>
              </a:rPr>
              <a:t>Directions</a:t>
            </a:r>
            <a:r>
              <a:rPr lang="en-US" sz="2000"/>
              <a:t>:</a:t>
            </a:r>
          </a:p>
          <a:p>
            <a:pPr marL="285750" indent="-285750">
              <a:buFont typeface="Arial" panose="020B0604020202020204" pitchFamily="34" charset="0"/>
              <a:buChar char="•"/>
            </a:pPr>
            <a:r>
              <a:rPr lang="en-US" sz="2000"/>
              <a:t>Evaluations: name, date, scores.  Also, assessments (state, local, curriculum), observations, parent/teacher reports, clinical opinions, progress reports or similar, related service provider report(s).  However, evaluation reports do not need to be included if eligibility is not being determined at the meeting.</a:t>
            </a:r>
          </a:p>
        </p:txBody>
      </p:sp>
      <p:pic>
        <p:nvPicPr>
          <p:cNvPr id="7" name="Picture 6" descr="A picture containing graphical user interface&#10;&#10;Description automatically generated">
            <a:extLst>
              <a:ext uri="{FF2B5EF4-FFF2-40B4-BE49-F238E27FC236}">
                <a16:creationId xmlns:a16="http://schemas.microsoft.com/office/drawing/2014/main" id="{5E82F433-A0E7-4C83-94E5-86BC7599519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79389" y="4671299"/>
            <a:ext cx="1606368" cy="2271990"/>
          </a:xfrm>
          <a:prstGeom prst="rect">
            <a:avLst/>
          </a:prstGeom>
          <a:effectLst>
            <a:outerShdw blurRad="50800" dist="63500" dir="2700000" algn="tl" rotWithShape="0">
              <a:prstClr val="black">
                <a:alpha val="40000"/>
              </a:prstClr>
            </a:outerShdw>
          </a:effectLst>
        </p:spPr>
      </p:pic>
      <p:sp>
        <p:nvSpPr>
          <p:cNvPr id="8" name="TextBox 7">
            <a:extLst>
              <a:ext uri="{FF2B5EF4-FFF2-40B4-BE49-F238E27FC236}">
                <a16:creationId xmlns:a16="http://schemas.microsoft.com/office/drawing/2014/main" id="{90F6FEA6-4B80-4A13-8026-031FBC458EDD}"/>
              </a:ext>
            </a:extLst>
          </p:cNvPr>
          <p:cNvSpPr txBox="1"/>
          <p:nvPr/>
        </p:nvSpPr>
        <p:spPr>
          <a:xfrm>
            <a:off x="5949191" y="6519446"/>
            <a:ext cx="1679828" cy="338554"/>
          </a:xfrm>
          <a:prstGeom prst="rect">
            <a:avLst/>
          </a:prstGeom>
          <a:noFill/>
        </p:spPr>
        <p:txBody>
          <a:bodyPr wrap="square" rtlCol="0">
            <a:spAutoFit/>
          </a:bodyPr>
          <a:lstStyle/>
          <a:p>
            <a:r>
              <a:rPr lang="en-US" sz="800">
                <a:hlinkClick r:id="rId4" tooltip="https://commons.wikimedia.org/wiki/File:Report-edit.svg"/>
              </a:rPr>
              <a:t>This Photo</a:t>
            </a:r>
            <a:r>
              <a:rPr lang="en-US" sz="800"/>
              <a:t> by Unknown Author is licensed under </a:t>
            </a:r>
            <a:r>
              <a:rPr lang="en-US" sz="800">
                <a:hlinkClick r:id="rId5" tooltip="https://creativecommons.org/licenses/by-sa/3.0/"/>
              </a:rPr>
              <a:t>CC BY-SA</a:t>
            </a:r>
            <a:endParaRPr lang="en-US" sz="800"/>
          </a:p>
        </p:txBody>
      </p:sp>
      <p:pic>
        <p:nvPicPr>
          <p:cNvPr id="6" name="Picture 5">
            <a:extLst>
              <a:ext uri="{FF2B5EF4-FFF2-40B4-BE49-F238E27FC236}">
                <a16:creationId xmlns:a16="http://schemas.microsoft.com/office/drawing/2014/main" id="{E427B4CD-6FB7-1AC5-A285-5C4434B0C595}"/>
              </a:ext>
            </a:extLst>
          </p:cNvPr>
          <p:cNvPicPr>
            <a:picLocks noChangeAspect="1"/>
          </p:cNvPicPr>
          <p:nvPr/>
        </p:nvPicPr>
        <p:blipFill>
          <a:blip r:embed="rId6"/>
          <a:stretch>
            <a:fillRect/>
          </a:stretch>
        </p:blipFill>
        <p:spPr>
          <a:xfrm>
            <a:off x="827376" y="3954706"/>
            <a:ext cx="7668695" cy="924054"/>
          </a:xfrm>
          <a:prstGeom prst="rect">
            <a:avLst/>
          </a:prstGeom>
        </p:spPr>
      </p:pic>
    </p:spTree>
    <p:extLst>
      <p:ext uri="{BB962C8B-B14F-4D97-AF65-F5344CB8AC3E}">
        <p14:creationId xmlns:p14="http://schemas.microsoft.com/office/powerpoint/2010/main" val="234931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257300"/>
            <a:ext cx="6115050" cy="530012"/>
          </a:xfrm>
        </p:spPr>
        <p:txBody>
          <a:bodyPr>
            <a:noAutofit/>
          </a:bodyPr>
          <a:lstStyle/>
          <a:p>
            <a:r>
              <a:rPr lang="en-US" sz="3600" b="1" u="sng">
                <a:solidFill>
                  <a:schemeClr val="bg1"/>
                </a:solidFill>
              </a:rPr>
              <a:t>Agenda</a:t>
            </a:r>
          </a:p>
        </p:txBody>
      </p:sp>
      <p:sp>
        <p:nvSpPr>
          <p:cNvPr id="3" name="Content Placeholder 2"/>
          <p:cNvSpPr>
            <a:spLocks noGrp="1"/>
          </p:cNvSpPr>
          <p:nvPr>
            <p:ph idx="1"/>
          </p:nvPr>
        </p:nvSpPr>
        <p:spPr>
          <a:xfrm>
            <a:off x="1135856" y="1971676"/>
            <a:ext cx="6522244" cy="3629024"/>
          </a:xfrm>
        </p:spPr>
        <p:txBody>
          <a:bodyPr/>
          <a:lstStyle/>
          <a:p>
            <a:pPr marL="385763" indent="-385763">
              <a:buFont typeface="+mj-lt"/>
              <a:buAutoNum type="arabicPeriod"/>
            </a:pPr>
            <a:r>
              <a:rPr lang="en-US" b="1">
                <a:solidFill>
                  <a:schemeClr val="bg1"/>
                </a:solidFill>
              </a:rPr>
              <a:t>Introductions</a:t>
            </a:r>
          </a:p>
          <a:p>
            <a:pPr marL="385763" indent="-385763">
              <a:buFont typeface="+mj-lt"/>
              <a:buAutoNum type="arabicPeriod"/>
            </a:pPr>
            <a:r>
              <a:rPr lang="en-US" b="1">
                <a:solidFill>
                  <a:schemeClr val="bg1"/>
                </a:solidFill>
              </a:rPr>
              <a:t>Advance Written Notice</a:t>
            </a:r>
          </a:p>
          <a:p>
            <a:pPr marL="385763" indent="-385763">
              <a:buFont typeface="+mj-lt"/>
              <a:buAutoNum type="arabicPeriod"/>
            </a:pPr>
            <a:r>
              <a:rPr lang="en-US" b="1">
                <a:solidFill>
                  <a:schemeClr val="bg1"/>
                </a:solidFill>
              </a:rPr>
              <a:t>Written Notice</a:t>
            </a:r>
          </a:p>
          <a:p>
            <a:pPr marL="385763" indent="-385763">
              <a:buFont typeface="+mj-lt"/>
              <a:buAutoNum type="arabicPeriod"/>
            </a:pPr>
            <a:r>
              <a:rPr lang="en-US" b="1">
                <a:solidFill>
                  <a:schemeClr val="bg1"/>
                </a:solidFill>
              </a:rPr>
              <a:t>Importance in Case Law</a:t>
            </a:r>
          </a:p>
          <a:p>
            <a:pPr marL="385763" indent="-385763">
              <a:buFont typeface="+mj-lt"/>
              <a:buAutoNum type="arabicPeriod"/>
            </a:pPr>
            <a:r>
              <a:rPr lang="en-US" b="1">
                <a:solidFill>
                  <a:schemeClr val="bg1"/>
                </a:solidFill>
              </a:rPr>
              <a:t>Commonly Asked Questions</a:t>
            </a:r>
          </a:p>
          <a:p>
            <a:pPr marL="385763" indent="-385763">
              <a:buFont typeface="+mj-lt"/>
              <a:buAutoNum type="arabicPeriod"/>
            </a:pPr>
            <a:r>
              <a:rPr lang="en-US" b="1">
                <a:solidFill>
                  <a:schemeClr val="bg1"/>
                </a:solidFill>
              </a:rPr>
              <a:t>Questions</a:t>
            </a:r>
          </a:p>
          <a:p>
            <a:pPr marL="385763" indent="-385763">
              <a:buFont typeface="+mj-lt"/>
              <a:buAutoNum type="arabicPeriod"/>
            </a:pPr>
            <a:r>
              <a:rPr lang="en-US" b="1">
                <a:solidFill>
                  <a:schemeClr val="bg1"/>
                </a:solidFill>
              </a:rPr>
              <a:t>Resources</a:t>
            </a:r>
          </a:p>
          <a:p>
            <a:endParaRPr lang="en-US"/>
          </a:p>
          <a:p>
            <a:endParaRPr lang="en-US"/>
          </a:p>
        </p:txBody>
      </p:sp>
      <p:pic>
        <p:nvPicPr>
          <p:cNvPr id="5" name="Picture 4" descr="Logo&#10;&#10;Description automatically generated">
            <a:extLst>
              <a:ext uri="{FF2B5EF4-FFF2-40B4-BE49-F238E27FC236}">
                <a16:creationId xmlns:a16="http://schemas.microsoft.com/office/drawing/2014/main" id="{06EB47CC-CF1F-44A0-9453-844455A3CAB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79882" y="2914651"/>
            <a:ext cx="2122613" cy="2281102"/>
          </a:xfrm>
          <a:prstGeom prst="rect">
            <a:avLst/>
          </a:prstGeom>
        </p:spPr>
      </p:pic>
      <p:sp>
        <p:nvSpPr>
          <p:cNvPr id="6" name="TextBox 5">
            <a:extLst>
              <a:ext uri="{FF2B5EF4-FFF2-40B4-BE49-F238E27FC236}">
                <a16:creationId xmlns:a16="http://schemas.microsoft.com/office/drawing/2014/main" id="{0BEC65B1-4B86-4BF0-A1BB-DDAD916F323A}"/>
              </a:ext>
            </a:extLst>
          </p:cNvPr>
          <p:cNvSpPr txBox="1"/>
          <p:nvPr/>
        </p:nvSpPr>
        <p:spPr>
          <a:xfrm>
            <a:off x="7633470" y="5306170"/>
            <a:ext cx="1293656" cy="369332"/>
          </a:xfrm>
          <a:prstGeom prst="rect">
            <a:avLst/>
          </a:prstGeom>
          <a:noFill/>
        </p:spPr>
        <p:txBody>
          <a:bodyPr wrap="square" rtlCol="0">
            <a:spAutoFit/>
          </a:bodyPr>
          <a:lstStyle/>
          <a:p>
            <a:pPr fontAlgn="base">
              <a:spcBef>
                <a:spcPct val="0"/>
              </a:spcBef>
              <a:spcAft>
                <a:spcPct val="0"/>
              </a:spcAft>
            </a:pPr>
            <a:r>
              <a:rPr lang="en-US" sz="600" b="1">
                <a:solidFill>
                  <a:srgbClr val="000000"/>
                </a:solidFill>
                <a:latin typeface="Arial" charset="0"/>
                <a:hlinkClick r:id="rId4" tooltip="http://gente-diver-gente.blogspot.com/2012/05/agenda-divergente.html"/>
              </a:rPr>
              <a:t>This Photo</a:t>
            </a:r>
            <a:r>
              <a:rPr lang="en-US" sz="600" b="1">
                <a:solidFill>
                  <a:srgbClr val="000000"/>
                </a:solidFill>
                <a:latin typeface="Arial" charset="0"/>
              </a:rPr>
              <a:t> by Unknown Author is licensed under </a:t>
            </a:r>
            <a:r>
              <a:rPr lang="en-US" sz="600" b="1">
                <a:solidFill>
                  <a:srgbClr val="000000"/>
                </a:solidFill>
                <a:latin typeface="Arial" charset="0"/>
                <a:hlinkClick r:id="rId5" tooltip="https://creativecommons.org/licenses/by-nc-sa/3.0/"/>
              </a:rPr>
              <a:t>CC BY-SA-NC</a:t>
            </a:r>
            <a:endParaRPr lang="en-US" sz="600" b="1">
              <a:solidFill>
                <a:srgbClr val="000000"/>
              </a:solidFill>
              <a:latin typeface="Arial" charset="0"/>
            </a:endParaRPr>
          </a:p>
        </p:txBody>
      </p:sp>
    </p:spTree>
    <p:extLst>
      <p:ext uri="{BB962C8B-B14F-4D97-AF65-F5344CB8AC3E}">
        <p14:creationId xmlns:p14="http://schemas.microsoft.com/office/powerpoint/2010/main" val="1843896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5300" y="104312"/>
            <a:ext cx="8153400" cy="830557"/>
          </a:xfrm>
        </p:spPr>
        <p:txBody>
          <a:bodyPr/>
          <a:lstStyle/>
          <a:p>
            <a:pPr algn="ctr" eaLnBrk="1" hangingPunct="1"/>
            <a:r>
              <a:rPr lang="en-US" altLang="en-US" u="sng">
                <a:solidFill>
                  <a:schemeClr val="tx1"/>
                </a:solidFill>
              </a:rPr>
              <a:t>Section 3</a:t>
            </a:r>
          </a:p>
        </p:txBody>
      </p:sp>
      <p:sp>
        <p:nvSpPr>
          <p:cNvPr id="2" name="Content Placeholder 1"/>
          <p:cNvSpPr>
            <a:spLocks noGrp="1"/>
          </p:cNvSpPr>
          <p:nvPr>
            <p:ph idx="1"/>
          </p:nvPr>
        </p:nvSpPr>
        <p:spPr>
          <a:xfrm>
            <a:off x="-221250" y="934869"/>
            <a:ext cx="8589918" cy="4128702"/>
          </a:xfrm>
        </p:spPr>
        <p:txBody>
          <a:bodyPr>
            <a:normAutofit fontScale="92500" lnSpcReduction="10000"/>
          </a:bodyPr>
          <a:lstStyle/>
          <a:p>
            <a:pPr marL="400050" lvl="1" indent="0">
              <a:buNone/>
            </a:pPr>
            <a:r>
              <a:rPr lang="en-US" sz="2800" b="1">
                <a:solidFill>
                  <a:schemeClr val="bg1"/>
                </a:solidFill>
              </a:rPr>
              <a:t>3. Describe each evaluation procedure, assessment, record or report the SAU used as a basis for the proposed or refused action(s):</a:t>
            </a:r>
            <a:endParaRPr lang="en-US" sz="2800">
              <a:solidFill>
                <a:schemeClr val="bg1"/>
              </a:solidFill>
            </a:endParaRPr>
          </a:p>
          <a:p>
            <a:pPr lvl="1"/>
            <a:endParaRPr lang="en-US" sz="2000">
              <a:solidFill>
                <a:schemeClr val="bg1"/>
              </a:solidFill>
            </a:endParaRPr>
          </a:p>
          <a:p>
            <a:pPr lvl="1"/>
            <a:r>
              <a:rPr lang="en-US">
                <a:solidFill>
                  <a:schemeClr val="bg1"/>
                </a:solidFill>
              </a:rPr>
              <a:t>Record all information used by the team at the meeting to make determinations and support programming based on eligibility of the child</a:t>
            </a:r>
          </a:p>
          <a:p>
            <a:pPr lvl="1"/>
            <a:r>
              <a:rPr lang="en-US">
                <a:solidFill>
                  <a:schemeClr val="bg1"/>
                </a:solidFill>
              </a:rPr>
              <a:t>Documenting introductions of Team members and a confidentiality statement made at the meeting, is recommended</a:t>
            </a:r>
          </a:p>
          <a:p>
            <a:pPr lvl="1"/>
            <a:r>
              <a:rPr lang="en-US">
                <a:solidFill>
                  <a:schemeClr val="bg1"/>
                </a:solidFill>
              </a:rPr>
              <a:t>Evaluations – the description of the evaluation procedure considered by the IEP team must include names and dates of the evaluations considered, the subtests that were considered and the scores</a:t>
            </a:r>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F33A-C89C-490A-9727-19F8042BFE09}"/>
              </a:ext>
            </a:extLst>
          </p:cNvPr>
          <p:cNvSpPr>
            <a:spLocks noGrp="1"/>
          </p:cNvSpPr>
          <p:nvPr>
            <p:ph type="title"/>
          </p:nvPr>
        </p:nvSpPr>
        <p:spPr>
          <a:xfrm>
            <a:off x="495299" y="214619"/>
            <a:ext cx="8153400" cy="533400"/>
          </a:xfrm>
        </p:spPr>
        <p:txBody>
          <a:bodyPr>
            <a:normAutofit fontScale="90000"/>
          </a:bodyPr>
          <a:lstStyle/>
          <a:p>
            <a:r>
              <a:rPr lang="en-US" u="sng">
                <a:solidFill>
                  <a:schemeClr val="tx1"/>
                </a:solidFill>
              </a:rPr>
              <a:t>Written Notice: Section 3 Template</a:t>
            </a:r>
          </a:p>
        </p:txBody>
      </p:sp>
      <p:pic>
        <p:nvPicPr>
          <p:cNvPr id="7" name="Picture 6">
            <a:extLst>
              <a:ext uri="{FF2B5EF4-FFF2-40B4-BE49-F238E27FC236}">
                <a16:creationId xmlns:a16="http://schemas.microsoft.com/office/drawing/2014/main" id="{5520466C-7BD9-F7B1-78F0-8DC92F4A481D}"/>
              </a:ext>
            </a:extLst>
          </p:cNvPr>
          <p:cNvPicPr>
            <a:picLocks noChangeAspect="1"/>
          </p:cNvPicPr>
          <p:nvPr/>
        </p:nvPicPr>
        <p:blipFill>
          <a:blip r:embed="rId2"/>
          <a:stretch>
            <a:fillRect/>
          </a:stretch>
        </p:blipFill>
        <p:spPr>
          <a:xfrm>
            <a:off x="202193" y="1116512"/>
            <a:ext cx="8011643" cy="5210902"/>
          </a:xfrm>
          <a:prstGeom prst="rect">
            <a:avLst/>
          </a:prstGeom>
        </p:spPr>
      </p:pic>
    </p:spTree>
    <p:extLst>
      <p:ext uri="{BB962C8B-B14F-4D97-AF65-F5344CB8AC3E}">
        <p14:creationId xmlns:p14="http://schemas.microsoft.com/office/powerpoint/2010/main" val="33554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F33A-C89C-490A-9727-19F8042BFE09}"/>
              </a:ext>
            </a:extLst>
          </p:cNvPr>
          <p:cNvSpPr>
            <a:spLocks noGrp="1"/>
          </p:cNvSpPr>
          <p:nvPr>
            <p:ph type="title"/>
          </p:nvPr>
        </p:nvSpPr>
        <p:spPr>
          <a:xfrm>
            <a:off x="495300" y="228600"/>
            <a:ext cx="8153400" cy="533400"/>
          </a:xfrm>
        </p:spPr>
        <p:txBody>
          <a:bodyPr>
            <a:noAutofit/>
          </a:bodyPr>
          <a:lstStyle/>
          <a:p>
            <a:pPr algn="ctr"/>
            <a:r>
              <a:rPr lang="en-US" sz="4000" u="sng">
                <a:solidFill>
                  <a:schemeClr val="tx1"/>
                </a:solidFill>
              </a:rPr>
              <a:t>Written Notice: Section 3 Exemplar</a:t>
            </a:r>
          </a:p>
        </p:txBody>
      </p:sp>
      <p:pic>
        <p:nvPicPr>
          <p:cNvPr id="8" name="Picture 7" descr="A picture containing text&#10;&#10;Description automatically generated">
            <a:extLst>
              <a:ext uri="{FF2B5EF4-FFF2-40B4-BE49-F238E27FC236}">
                <a16:creationId xmlns:a16="http://schemas.microsoft.com/office/drawing/2014/main" id="{F204BB51-1353-4384-B631-D69F3D1B55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251" y="3490314"/>
            <a:ext cx="1853497" cy="2344674"/>
          </a:xfrm>
          <a:prstGeom prst="rect">
            <a:avLst/>
          </a:prstGeom>
        </p:spPr>
      </p:pic>
      <p:sp>
        <p:nvSpPr>
          <p:cNvPr id="9" name="TextBox 8">
            <a:extLst>
              <a:ext uri="{FF2B5EF4-FFF2-40B4-BE49-F238E27FC236}">
                <a16:creationId xmlns:a16="http://schemas.microsoft.com/office/drawing/2014/main" id="{96A9458D-D2D8-46BA-AFCB-C4B852F1CB89}"/>
              </a:ext>
            </a:extLst>
          </p:cNvPr>
          <p:cNvSpPr txBox="1"/>
          <p:nvPr/>
        </p:nvSpPr>
        <p:spPr>
          <a:xfrm>
            <a:off x="198251" y="5963645"/>
            <a:ext cx="22500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3" tooltip="https://revcollins.com/2014/11/05/meeting-notes-charge-conference-2/"/>
              </a:rPr>
              <a:t>This Photo</a:t>
            </a:r>
            <a:r>
              <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by Unknown Author is licensed under </a:t>
            </a:r>
            <a:r>
              <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4" tooltip="https://creativecommons.org/licenses/by-nc-sa/3.0/"/>
              </a:rPr>
              <a:t>CC BY-SA-NC</a:t>
            </a:r>
            <a:endPar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4" name="Picture 3" descr="Text&#10;&#10;Description automatically generated">
            <a:extLst>
              <a:ext uri="{FF2B5EF4-FFF2-40B4-BE49-F238E27FC236}">
                <a16:creationId xmlns:a16="http://schemas.microsoft.com/office/drawing/2014/main" id="{4189E580-BFF8-49B0-A92C-6B9D6012E0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6480" y="890657"/>
            <a:ext cx="5811843" cy="5967343"/>
          </a:xfrm>
          <a:prstGeom prst="rect">
            <a:avLst/>
          </a:prstGeom>
        </p:spPr>
      </p:pic>
    </p:spTree>
    <p:extLst>
      <p:ext uri="{BB962C8B-B14F-4D97-AF65-F5344CB8AC3E}">
        <p14:creationId xmlns:p14="http://schemas.microsoft.com/office/powerpoint/2010/main" val="1354846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9693"/>
            <a:ext cx="8153400" cy="390427"/>
          </a:xfrm>
        </p:spPr>
        <p:txBody>
          <a:bodyPr>
            <a:normAutofit fontScale="90000"/>
          </a:bodyPr>
          <a:lstStyle/>
          <a:p>
            <a:pPr algn="ctr"/>
            <a:r>
              <a:rPr lang="en-US" u="sng">
                <a:solidFill>
                  <a:schemeClr val="tx1"/>
                </a:solidFill>
              </a:rPr>
              <a:t>Section 4</a:t>
            </a:r>
          </a:p>
        </p:txBody>
      </p:sp>
      <p:sp>
        <p:nvSpPr>
          <p:cNvPr id="4" name="TextBox 3">
            <a:extLst>
              <a:ext uri="{FF2B5EF4-FFF2-40B4-BE49-F238E27FC236}">
                <a16:creationId xmlns:a16="http://schemas.microsoft.com/office/drawing/2014/main" id="{02A4FF9E-DED7-4D85-90AF-C912555ACD5D}"/>
              </a:ext>
            </a:extLst>
          </p:cNvPr>
          <p:cNvSpPr txBox="1"/>
          <p:nvPr/>
        </p:nvSpPr>
        <p:spPr>
          <a:xfrm>
            <a:off x="430966" y="1111092"/>
            <a:ext cx="8282068" cy="2246769"/>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Describe any other options that the Team, which includes the parent, considered and the reasons why those options were rejected.</a:t>
            </a:r>
          </a:p>
          <a:p>
            <a:r>
              <a:rPr lang="en-US" sz="2000" b="1" u="sng">
                <a:highlight>
                  <a:srgbClr val="FFFF00"/>
                </a:highlight>
              </a:rPr>
              <a:t>Directions</a:t>
            </a:r>
            <a:r>
              <a:rPr lang="en-US" sz="2000"/>
              <a:t>:</a:t>
            </a:r>
          </a:p>
          <a:p>
            <a:pPr marL="285750" indent="-285750">
              <a:buFont typeface="Arial" panose="020B0604020202020204" pitchFamily="34" charset="0"/>
              <a:buChar char="•"/>
            </a:pPr>
            <a:r>
              <a:rPr lang="en-US" sz="2000"/>
              <a:t>In reviewing the determinations in Section 1, document other alternative options that were available/presented to the team and not chosen, such as LRE options, continue or change program, eligibility criterion, ESY or similar.</a:t>
            </a:r>
          </a:p>
        </p:txBody>
      </p:sp>
      <p:pic>
        <p:nvPicPr>
          <p:cNvPr id="9" name="Picture 8">
            <a:extLst>
              <a:ext uri="{FF2B5EF4-FFF2-40B4-BE49-F238E27FC236}">
                <a16:creationId xmlns:a16="http://schemas.microsoft.com/office/drawing/2014/main" id="{DCD1335A-E3F0-4E4E-AF35-FBD2F07B1D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31823" y="4569978"/>
            <a:ext cx="2904779" cy="2265729"/>
          </a:xfrm>
          <a:prstGeom prst="rect">
            <a:avLst/>
          </a:prstGeom>
        </p:spPr>
      </p:pic>
      <p:sp>
        <p:nvSpPr>
          <p:cNvPr id="10" name="TextBox 9">
            <a:extLst>
              <a:ext uri="{FF2B5EF4-FFF2-40B4-BE49-F238E27FC236}">
                <a16:creationId xmlns:a16="http://schemas.microsoft.com/office/drawing/2014/main" id="{EF10B4AE-21D4-4243-AEBD-C02BC11499C0}"/>
              </a:ext>
            </a:extLst>
          </p:cNvPr>
          <p:cNvSpPr txBox="1"/>
          <p:nvPr/>
        </p:nvSpPr>
        <p:spPr>
          <a:xfrm>
            <a:off x="4002179" y="6502046"/>
            <a:ext cx="1764068" cy="338554"/>
          </a:xfrm>
          <a:prstGeom prst="rect">
            <a:avLst/>
          </a:prstGeom>
          <a:noFill/>
        </p:spPr>
        <p:txBody>
          <a:bodyPr wrap="square" rtlCol="0">
            <a:spAutoFit/>
          </a:bodyPr>
          <a:lstStyle/>
          <a:p>
            <a:r>
              <a:rPr lang="en-US" sz="800" b="1">
                <a:hlinkClick r:id="rId4" tooltip="http://www.pngall.com/meeting-png/download/24519"/>
              </a:rPr>
              <a:t>This Photo</a:t>
            </a:r>
            <a:r>
              <a:rPr lang="en-US" sz="800" b="1"/>
              <a:t> by Unknown Author is licensed under </a:t>
            </a:r>
            <a:r>
              <a:rPr lang="en-US" sz="800" b="1">
                <a:hlinkClick r:id="rId5" tooltip="https://creativecommons.org/licenses/by-nc/3.0/"/>
              </a:rPr>
              <a:t>CC BY-NC</a:t>
            </a:r>
            <a:endParaRPr lang="en-US" sz="800" b="1"/>
          </a:p>
        </p:txBody>
      </p:sp>
      <p:pic>
        <p:nvPicPr>
          <p:cNvPr id="6" name="Picture 5">
            <a:extLst>
              <a:ext uri="{FF2B5EF4-FFF2-40B4-BE49-F238E27FC236}">
                <a16:creationId xmlns:a16="http://schemas.microsoft.com/office/drawing/2014/main" id="{7255BDC4-BDC1-EF12-8612-55B2844149DA}"/>
              </a:ext>
            </a:extLst>
          </p:cNvPr>
          <p:cNvPicPr>
            <a:picLocks noChangeAspect="1"/>
          </p:cNvPicPr>
          <p:nvPr/>
        </p:nvPicPr>
        <p:blipFill>
          <a:blip r:embed="rId6"/>
          <a:stretch>
            <a:fillRect/>
          </a:stretch>
        </p:blipFill>
        <p:spPr>
          <a:xfrm>
            <a:off x="609047" y="3568577"/>
            <a:ext cx="7925906" cy="790685"/>
          </a:xfrm>
          <a:prstGeom prst="rect">
            <a:avLst/>
          </a:prstGeom>
        </p:spPr>
      </p:pic>
    </p:spTree>
    <p:extLst>
      <p:ext uri="{BB962C8B-B14F-4D97-AF65-F5344CB8AC3E}">
        <p14:creationId xmlns:p14="http://schemas.microsoft.com/office/powerpoint/2010/main" val="1548742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95300" y="0"/>
            <a:ext cx="8153400" cy="884238"/>
          </a:xfrm>
        </p:spPr>
        <p:txBody>
          <a:bodyPr/>
          <a:lstStyle/>
          <a:p>
            <a:pPr algn="ctr" eaLnBrk="1" hangingPunct="1"/>
            <a:r>
              <a:rPr lang="en-US" altLang="en-US" u="sng">
                <a:solidFill>
                  <a:schemeClr val="tx1"/>
                </a:solidFill>
              </a:rPr>
              <a:t>Section 4</a:t>
            </a:r>
          </a:p>
        </p:txBody>
      </p:sp>
      <p:sp>
        <p:nvSpPr>
          <p:cNvPr id="2" name="Content Placeholder 1"/>
          <p:cNvSpPr>
            <a:spLocks noGrp="1"/>
          </p:cNvSpPr>
          <p:nvPr>
            <p:ph idx="1"/>
          </p:nvPr>
        </p:nvSpPr>
        <p:spPr>
          <a:xfrm>
            <a:off x="495300" y="1154049"/>
            <a:ext cx="8153400" cy="4267200"/>
          </a:xfrm>
        </p:spPr>
        <p:txBody>
          <a:bodyPr>
            <a:normAutofit fontScale="92500"/>
          </a:bodyPr>
          <a:lstStyle/>
          <a:p>
            <a:pPr marL="400050" lvl="1" indent="0">
              <a:buNone/>
            </a:pPr>
            <a:r>
              <a:rPr lang="en-US" sz="2800" b="1">
                <a:solidFill>
                  <a:schemeClr val="bg1"/>
                </a:solidFill>
              </a:rPr>
              <a:t>4. Describe any other options that the Team, which includes the parent, considered and the reasons why those options were rejected:</a:t>
            </a:r>
            <a:endParaRPr lang="en-US" sz="2800">
              <a:solidFill>
                <a:schemeClr val="bg1"/>
              </a:solidFill>
            </a:endParaRPr>
          </a:p>
          <a:p>
            <a:pPr lvl="1"/>
            <a:endParaRPr lang="en-US" sz="2000">
              <a:solidFill>
                <a:schemeClr val="bg1"/>
              </a:solidFill>
            </a:endParaRPr>
          </a:p>
          <a:p>
            <a:pPr lvl="1"/>
            <a:r>
              <a:rPr lang="en-US">
                <a:solidFill>
                  <a:schemeClr val="bg1"/>
                </a:solidFill>
              </a:rPr>
              <a:t>Continue present program vs. change in program </a:t>
            </a:r>
          </a:p>
          <a:p>
            <a:pPr lvl="1"/>
            <a:endParaRPr lang="en-US">
              <a:solidFill>
                <a:schemeClr val="bg1"/>
              </a:solidFill>
            </a:endParaRPr>
          </a:p>
          <a:p>
            <a:pPr lvl="1"/>
            <a:r>
              <a:rPr lang="en-US">
                <a:solidFill>
                  <a:schemeClr val="bg1"/>
                </a:solidFill>
              </a:rPr>
              <a:t>Discussions around more than one eligibility criterion</a:t>
            </a:r>
          </a:p>
          <a:p>
            <a:pPr lvl="1"/>
            <a:endParaRPr lang="en-US">
              <a:solidFill>
                <a:schemeClr val="bg1"/>
              </a:solidFill>
            </a:endParaRPr>
          </a:p>
          <a:p>
            <a:pPr lvl="1"/>
            <a:r>
              <a:rPr lang="en-US">
                <a:solidFill>
                  <a:schemeClr val="bg1"/>
                </a:solidFill>
              </a:rPr>
              <a:t>ESY (yes/no) – amount of ESY</a:t>
            </a:r>
          </a:p>
          <a:p>
            <a:endParaRPr lang="en-US" sz="2400">
              <a:solidFill>
                <a:schemeClr val="bg1"/>
              </a:solidFill>
            </a:endParaRPr>
          </a:p>
          <a:p>
            <a:pPr lvl="1"/>
            <a:r>
              <a:rPr lang="en-US">
                <a:solidFill>
                  <a:schemeClr val="bg1"/>
                </a:solidFill>
              </a:rPr>
              <a:t>LRE options that were not chosen (general vs. special education)</a:t>
            </a:r>
          </a:p>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81613"/>
            <a:ext cx="8153400" cy="390427"/>
          </a:xfrm>
        </p:spPr>
        <p:txBody>
          <a:bodyPr>
            <a:normAutofit fontScale="90000"/>
          </a:bodyPr>
          <a:lstStyle/>
          <a:p>
            <a:pPr algn="ctr"/>
            <a:r>
              <a:rPr lang="en-US" u="sng">
                <a:solidFill>
                  <a:schemeClr val="tx1"/>
                </a:solidFill>
              </a:rPr>
              <a:t>Section 5</a:t>
            </a:r>
          </a:p>
        </p:txBody>
      </p:sp>
      <p:sp>
        <p:nvSpPr>
          <p:cNvPr id="4" name="TextBox 3">
            <a:extLst>
              <a:ext uri="{FF2B5EF4-FFF2-40B4-BE49-F238E27FC236}">
                <a16:creationId xmlns:a16="http://schemas.microsoft.com/office/drawing/2014/main" id="{02A4FF9E-DED7-4D85-90AF-C912555ACD5D}"/>
              </a:ext>
            </a:extLst>
          </p:cNvPr>
          <p:cNvSpPr txBox="1"/>
          <p:nvPr/>
        </p:nvSpPr>
        <p:spPr>
          <a:xfrm>
            <a:off x="534446" y="1222344"/>
            <a:ext cx="8282068" cy="2246769"/>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Describe any other factors that are relevant to the SAU’s proposed or refused action(s) described above.</a:t>
            </a:r>
          </a:p>
          <a:p>
            <a:r>
              <a:rPr lang="en-US" sz="2000" b="1" u="sng">
                <a:highlight>
                  <a:srgbClr val="FFFF00"/>
                </a:highlight>
              </a:rPr>
              <a:t>Directions</a:t>
            </a:r>
            <a:r>
              <a:rPr lang="en-US" sz="2000"/>
              <a:t>:</a:t>
            </a:r>
          </a:p>
          <a:p>
            <a:pPr marL="285750" indent="-285750">
              <a:buFont typeface="Arial" panose="020B0604020202020204" pitchFamily="34" charset="0"/>
              <a:buChar char="•"/>
            </a:pPr>
            <a:r>
              <a:rPr lang="en-US" sz="2000"/>
              <a:t>Include other factors that impact educational programming, such as, medication or other health conditions, change in residence, ELL learners, family related factors, attendance or similar.</a:t>
            </a:r>
          </a:p>
        </p:txBody>
      </p:sp>
      <p:pic>
        <p:nvPicPr>
          <p:cNvPr id="7" name="Picture 6">
            <a:extLst>
              <a:ext uri="{FF2B5EF4-FFF2-40B4-BE49-F238E27FC236}">
                <a16:creationId xmlns:a16="http://schemas.microsoft.com/office/drawing/2014/main" id="{10ECEA1A-7CB0-43FD-9682-BEAAE7FF1C3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11377" y="4491362"/>
            <a:ext cx="1328209" cy="2122921"/>
          </a:xfrm>
          <a:prstGeom prst="rect">
            <a:avLst/>
          </a:prstGeom>
        </p:spPr>
      </p:pic>
      <p:sp>
        <p:nvSpPr>
          <p:cNvPr id="8" name="TextBox 7">
            <a:extLst>
              <a:ext uri="{FF2B5EF4-FFF2-40B4-BE49-F238E27FC236}">
                <a16:creationId xmlns:a16="http://schemas.microsoft.com/office/drawing/2014/main" id="{17E247C2-954C-4DE9-B8D9-A5BE832108C2}"/>
              </a:ext>
            </a:extLst>
          </p:cNvPr>
          <p:cNvSpPr txBox="1"/>
          <p:nvPr/>
        </p:nvSpPr>
        <p:spPr>
          <a:xfrm>
            <a:off x="4011377" y="6519446"/>
            <a:ext cx="1745672" cy="338554"/>
          </a:xfrm>
          <a:prstGeom prst="rect">
            <a:avLst/>
          </a:prstGeom>
          <a:noFill/>
        </p:spPr>
        <p:txBody>
          <a:bodyPr wrap="square" rtlCol="0">
            <a:spAutoFit/>
          </a:bodyPr>
          <a:lstStyle/>
          <a:p>
            <a:r>
              <a:rPr lang="en-US" sz="800" b="1">
                <a:hlinkClick r:id="rId4" tooltip="http://myedmondsnews.com/2017/08/mcdonald-mcgarry-insurance-hosting-back-school-drive-benefit-foster-kids/"/>
              </a:rPr>
              <a:t>This Photo</a:t>
            </a:r>
            <a:r>
              <a:rPr lang="en-US" sz="800" b="1"/>
              <a:t> by Unknown Author is licensed under </a:t>
            </a:r>
            <a:r>
              <a:rPr lang="en-US" sz="800" b="1">
                <a:hlinkClick r:id="rId5" tooltip="https://creativecommons.org/licenses/by/3.0/"/>
              </a:rPr>
              <a:t>CC BY</a:t>
            </a:r>
            <a:endParaRPr lang="en-US" sz="800" b="1"/>
          </a:p>
        </p:txBody>
      </p:sp>
      <p:pic>
        <p:nvPicPr>
          <p:cNvPr id="6" name="Picture 5">
            <a:extLst>
              <a:ext uri="{FF2B5EF4-FFF2-40B4-BE49-F238E27FC236}">
                <a16:creationId xmlns:a16="http://schemas.microsoft.com/office/drawing/2014/main" id="{66422847-8E8A-CAC8-72C9-99D6A4FAD877}"/>
              </a:ext>
            </a:extLst>
          </p:cNvPr>
          <p:cNvPicPr>
            <a:picLocks noChangeAspect="1"/>
          </p:cNvPicPr>
          <p:nvPr/>
        </p:nvPicPr>
        <p:blipFill>
          <a:blip r:embed="rId6"/>
          <a:stretch>
            <a:fillRect/>
          </a:stretch>
        </p:blipFill>
        <p:spPr>
          <a:xfrm>
            <a:off x="751942" y="3533170"/>
            <a:ext cx="7640116" cy="714475"/>
          </a:xfrm>
          <a:prstGeom prst="rect">
            <a:avLst/>
          </a:prstGeom>
        </p:spPr>
      </p:pic>
    </p:spTree>
    <p:extLst>
      <p:ext uri="{BB962C8B-B14F-4D97-AF65-F5344CB8AC3E}">
        <p14:creationId xmlns:p14="http://schemas.microsoft.com/office/powerpoint/2010/main" val="425378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231559"/>
            <a:ext cx="8153400" cy="390427"/>
          </a:xfrm>
        </p:spPr>
        <p:txBody>
          <a:bodyPr>
            <a:normAutofit fontScale="90000"/>
          </a:bodyPr>
          <a:lstStyle/>
          <a:p>
            <a:pPr algn="ctr"/>
            <a:r>
              <a:rPr lang="en-US" u="sng">
                <a:solidFill>
                  <a:schemeClr val="tx1"/>
                </a:solidFill>
              </a:rPr>
              <a:t>Section 6</a:t>
            </a:r>
          </a:p>
        </p:txBody>
      </p:sp>
      <p:sp>
        <p:nvSpPr>
          <p:cNvPr id="4" name="TextBox 3">
            <a:extLst>
              <a:ext uri="{FF2B5EF4-FFF2-40B4-BE49-F238E27FC236}">
                <a16:creationId xmlns:a16="http://schemas.microsoft.com/office/drawing/2014/main" id="{02A4FF9E-DED7-4D85-90AF-C912555ACD5D}"/>
              </a:ext>
            </a:extLst>
          </p:cNvPr>
          <p:cNvSpPr txBox="1"/>
          <p:nvPr/>
        </p:nvSpPr>
        <p:spPr>
          <a:xfrm>
            <a:off x="430965" y="1093013"/>
            <a:ext cx="8282068" cy="255454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Describe the points made by the parent including their description of their child’s progress.  It is also intended to provide the name, title and phone number of the person(s) or agencies to contact to obtain a copy of the Procedural Safeguards or assistance around them.</a:t>
            </a:r>
          </a:p>
          <a:p>
            <a:r>
              <a:rPr lang="en-US" sz="2000" b="1" u="sng">
                <a:highlight>
                  <a:srgbClr val="FFFF00"/>
                </a:highlight>
              </a:rPr>
              <a:t>Directions</a:t>
            </a:r>
            <a:r>
              <a:rPr lang="en-US" sz="2000"/>
              <a:t>:</a:t>
            </a:r>
          </a:p>
          <a:p>
            <a:pPr marL="285750" indent="-285750">
              <a:buFont typeface="Arial" panose="020B0604020202020204" pitchFamily="34" charset="0"/>
              <a:buChar char="•"/>
            </a:pPr>
            <a:r>
              <a:rPr lang="en-US" sz="2000"/>
              <a:t>Input from parent prior to a meeting can be included.  If parent did not attend, and did not provide input, you could document that here.</a:t>
            </a:r>
          </a:p>
        </p:txBody>
      </p:sp>
      <p:pic>
        <p:nvPicPr>
          <p:cNvPr id="6" name="Picture 5">
            <a:extLst>
              <a:ext uri="{FF2B5EF4-FFF2-40B4-BE49-F238E27FC236}">
                <a16:creationId xmlns:a16="http://schemas.microsoft.com/office/drawing/2014/main" id="{94A0D349-135A-2724-864A-4E753BB0B13C}"/>
              </a:ext>
            </a:extLst>
          </p:cNvPr>
          <p:cNvPicPr>
            <a:picLocks noChangeAspect="1"/>
          </p:cNvPicPr>
          <p:nvPr/>
        </p:nvPicPr>
        <p:blipFill>
          <a:blip r:embed="rId3"/>
          <a:stretch>
            <a:fillRect/>
          </a:stretch>
        </p:blipFill>
        <p:spPr>
          <a:xfrm>
            <a:off x="201970" y="3815167"/>
            <a:ext cx="7887801" cy="2429214"/>
          </a:xfrm>
          <a:prstGeom prst="rect">
            <a:avLst/>
          </a:prstGeom>
        </p:spPr>
      </p:pic>
    </p:spTree>
    <p:extLst>
      <p:ext uri="{BB962C8B-B14F-4D97-AF65-F5344CB8AC3E}">
        <p14:creationId xmlns:p14="http://schemas.microsoft.com/office/powerpoint/2010/main" val="596409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95299" y="169955"/>
            <a:ext cx="8153400" cy="486641"/>
          </a:xfrm>
        </p:spPr>
        <p:txBody>
          <a:bodyPr anchor="t">
            <a:noAutofit/>
          </a:bodyPr>
          <a:lstStyle/>
          <a:p>
            <a:pPr algn="ctr"/>
            <a:r>
              <a:rPr lang="en-US" altLang="en-US" sz="4000" u="sng">
                <a:solidFill>
                  <a:schemeClr val="tx1"/>
                </a:solidFill>
              </a:rPr>
              <a:t>Written Notice: Section 6</a:t>
            </a:r>
          </a:p>
        </p:txBody>
      </p:sp>
      <p:sp>
        <p:nvSpPr>
          <p:cNvPr id="2" name="Content Placeholder 1"/>
          <p:cNvSpPr>
            <a:spLocks noGrp="1"/>
          </p:cNvSpPr>
          <p:nvPr>
            <p:ph idx="1"/>
          </p:nvPr>
        </p:nvSpPr>
        <p:spPr>
          <a:xfrm>
            <a:off x="331232" y="933451"/>
            <a:ext cx="8481531" cy="1795762"/>
          </a:xfrm>
        </p:spPr>
        <p:txBody>
          <a:bodyPr>
            <a:normAutofit lnSpcReduction="10000"/>
          </a:bodyPr>
          <a:lstStyle/>
          <a:p>
            <a:pPr marL="300038" lvl="1" indent="0">
              <a:buNone/>
            </a:pPr>
            <a:r>
              <a:rPr lang="en-US" b="1">
                <a:solidFill>
                  <a:schemeClr val="bg1"/>
                </a:solidFill>
              </a:rPr>
              <a:t>6. Description of the points made by the parent including the parent’s description of their child’s progress:</a:t>
            </a:r>
          </a:p>
          <a:p>
            <a:pPr marL="300038" lvl="1" indent="0">
              <a:buNone/>
            </a:pPr>
            <a:r>
              <a:rPr lang="en-US">
                <a:solidFill>
                  <a:schemeClr val="bg1"/>
                </a:solidFill>
              </a:rPr>
              <a:t>- Points made by parent(s) go here.  This will ensure that what was recorded and determined is reflective of the parent(s) wishes</a:t>
            </a:r>
            <a:r>
              <a:rPr lang="en-US">
                <a:solidFill>
                  <a:schemeClr val="tx1"/>
                </a:solidFill>
              </a:rPr>
              <a:t>.</a:t>
            </a:r>
          </a:p>
        </p:txBody>
      </p:sp>
      <p:pic>
        <p:nvPicPr>
          <p:cNvPr id="5" name="Picture 4" descr="Screen Clipping">
            <a:extLst>
              <a:ext uri="{FF2B5EF4-FFF2-40B4-BE49-F238E27FC236}">
                <a16:creationId xmlns:a16="http://schemas.microsoft.com/office/drawing/2014/main" id="{9699C24C-EC47-4232-8FA0-24725D9FA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11" y="5461076"/>
            <a:ext cx="8176725" cy="1292662"/>
          </a:xfrm>
          <a:prstGeom prst="rect">
            <a:avLst/>
          </a:prstGeom>
          <a:effectLst>
            <a:glow rad="101600">
              <a:schemeClr val="tx1">
                <a:alpha val="40000"/>
              </a:schemeClr>
            </a:glow>
          </a:effectLst>
        </p:spPr>
      </p:pic>
      <p:pic>
        <p:nvPicPr>
          <p:cNvPr id="6" name="Picture 5" descr="Screen Clipping">
            <a:extLst>
              <a:ext uri="{FF2B5EF4-FFF2-40B4-BE49-F238E27FC236}">
                <a16:creationId xmlns:a16="http://schemas.microsoft.com/office/drawing/2014/main" id="{32177025-33D5-4C67-88B1-7549D2247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80" y="2652776"/>
            <a:ext cx="7922919" cy="1822119"/>
          </a:xfrm>
          <a:prstGeom prst="rect">
            <a:avLst/>
          </a:prstGeom>
          <a:effectLst>
            <a:glow rad="101600">
              <a:schemeClr val="tx1">
                <a:alpha val="40000"/>
              </a:schemeClr>
            </a:glow>
          </a:effectLst>
        </p:spPr>
      </p:pic>
      <p:sp>
        <p:nvSpPr>
          <p:cNvPr id="3" name="TextBox 2">
            <a:extLst>
              <a:ext uri="{FF2B5EF4-FFF2-40B4-BE49-F238E27FC236}">
                <a16:creationId xmlns:a16="http://schemas.microsoft.com/office/drawing/2014/main" id="{BCCDCB56-99DB-4911-8087-D84DE0FB8A10}"/>
              </a:ext>
            </a:extLst>
          </p:cNvPr>
          <p:cNvSpPr txBox="1"/>
          <p:nvPr/>
        </p:nvSpPr>
        <p:spPr>
          <a:xfrm>
            <a:off x="-289101" y="4398458"/>
            <a:ext cx="8804635" cy="1292662"/>
          </a:xfrm>
          <a:prstGeom prst="rect">
            <a:avLst/>
          </a:prstGeom>
          <a:noFill/>
        </p:spPr>
        <p:txBody>
          <a:bodyPr wrap="square" rtlCol="0">
            <a:spAutoFit/>
          </a:bodyPr>
          <a:lstStyle/>
          <a:p>
            <a:pPr marL="300038" marR="0" lvl="1"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mn-cs"/>
              </a:rPr>
              <a:t>    - </a:t>
            </a:r>
            <a:r>
              <a:rPr kumimoji="0" lang="en-US" sz="2400" b="0" i="0" u="none" strike="noStrike" kern="1200" cap="none" spc="0" normalizeH="0" baseline="0" noProof="0">
                <a:ln>
                  <a:noFill/>
                </a:ln>
                <a:solidFill>
                  <a:schemeClr val="bg1"/>
                </a:solidFill>
                <a:effectLst/>
                <a:uLnTx/>
                <a:uFillTx/>
                <a:latin typeface="Calibri" panose="020F0502020204030204" pitchFamily="34" charset="0"/>
                <a:ea typeface="+mn-ea"/>
                <a:cs typeface="+mn-cs"/>
              </a:rPr>
              <a:t>These should align, not mirror section #3A in the IEP.</a:t>
            </a:r>
          </a:p>
          <a:p>
            <a:pPr marL="300038" marR="0" lvl="1" indent="0" algn="l" defTabSz="914400" rtl="0" eaLnBrk="1" fontAlgn="base" latinLnBrk="0" hangingPunct="1">
              <a:lnSpc>
                <a:spcPct val="100000"/>
              </a:lnSpc>
              <a:spcBef>
                <a:spcPct val="0"/>
              </a:spcBef>
              <a:spcAft>
                <a:spcPct val="0"/>
              </a:spcAft>
              <a:buClrTx/>
              <a:buSzTx/>
              <a:buFontTx/>
              <a:buNone/>
              <a:tabLst/>
              <a:defRPr/>
            </a:pPr>
            <a:r>
              <a:rPr kumimoji="0" lang="en-US" b="0" i="1" u="none" strike="noStrike" kern="1200" cap="none" spc="0" normalizeH="0" baseline="0" noProof="0">
                <a:ln>
                  <a:noFill/>
                </a:ln>
                <a:solidFill>
                  <a:schemeClr val="bg1"/>
                </a:solidFill>
                <a:effectLst/>
                <a:uLnTx/>
                <a:uFillTx/>
                <a:latin typeface="Calibri" panose="020F0502020204030204" pitchFamily="34" charset="0"/>
                <a:ea typeface="+mn-ea"/>
                <a:cs typeface="+mn-cs"/>
              </a:rPr>
              <a:t>Section 3A - Ensure the parental concerns align with the concerns in Section 6 of the Written Notice (WN)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F33A-C89C-490A-9727-19F8042BFE09}"/>
              </a:ext>
            </a:extLst>
          </p:cNvPr>
          <p:cNvSpPr>
            <a:spLocks noGrp="1"/>
          </p:cNvSpPr>
          <p:nvPr>
            <p:ph type="title"/>
          </p:nvPr>
        </p:nvSpPr>
        <p:spPr>
          <a:xfrm>
            <a:off x="533399" y="302950"/>
            <a:ext cx="8153400" cy="533400"/>
          </a:xfrm>
        </p:spPr>
        <p:txBody>
          <a:bodyPr>
            <a:normAutofit/>
          </a:bodyPr>
          <a:lstStyle/>
          <a:p>
            <a:r>
              <a:rPr lang="en-US" sz="3200" u="sng">
                <a:solidFill>
                  <a:schemeClr val="tx1"/>
                </a:solidFill>
              </a:rPr>
              <a:t>Written Notice: Section 4, 5 and 6 Template</a:t>
            </a:r>
          </a:p>
        </p:txBody>
      </p:sp>
      <p:pic>
        <p:nvPicPr>
          <p:cNvPr id="7" name="Picture 6">
            <a:extLst>
              <a:ext uri="{FF2B5EF4-FFF2-40B4-BE49-F238E27FC236}">
                <a16:creationId xmlns:a16="http://schemas.microsoft.com/office/drawing/2014/main" id="{C51B1115-1146-A480-F04A-F9A77EAE3835}"/>
              </a:ext>
            </a:extLst>
          </p:cNvPr>
          <p:cNvPicPr>
            <a:picLocks noChangeAspect="1"/>
          </p:cNvPicPr>
          <p:nvPr/>
        </p:nvPicPr>
        <p:blipFill>
          <a:blip r:embed="rId2"/>
          <a:stretch>
            <a:fillRect/>
          </a:stretch>
        </p:blipFill>
        <p:spPr>
          <a:xfrm>
            <a:off x="231559" y="836350"/>
            <a:ext cx="7983064" cy="5868219"/>
          </a:xfrm>
          <a:prstGeom prst="rect">
            <a:avLst/>
          </a:prstGeom>
        </p:spPr>
      </p:pic>
    </p:spTree>
    <p:extLst>
      <p:ext uri="{BB962C8B-B14F-4D97-AF65-F5344CB8AC3E}">
        <p14:creationId xmlns:p14="http://schemas.microsoft.com/office/powerpoint/2010/main" val="515964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F33A-C89C-490A-9727-19F8042BFE09}"/>
              </a:ext>
            </a:extLst>
          </p:cNvPr>
          <p:cNvSpPr>
            <a:spLocks noGrp="1"/>
          </p:cNvSpPr>
          <p:nvPr>
            <p:ph type="title"/>
          </p:nvPr>
        </p:nvSpPr>
        <p:spPr>
          <a:xfrm>
            <a:off x="495299" y="190500"/>
            <a:ext cx="8153400" cy="533400"/>
          </a:xfrm>
        </p:spPr>
        <p:txBody>
          <a:bodyPr>
            <a:noAutofit/>
          </a:bodyPr>
          <a:lstStyle/>
          <a:p>
            <a:pPr algn="ctr"/>
            <a:r>
              <a:rPr lang="en-US" sz="3200" u="sng">
                <a:solidFill>
                  <a:schemeClr val="tx1"/>
                </a:solidFill>
              </a:rPr>
              <a:t>Written Notice:  Section # 4, 5 and 6 Exemplar</a:t>
            </a:r>
          </a:p>
        </p:txBody>
      </p:sp>
      <p:sp>
        <p:nvSpPr>
          <p:cNvPr id="7" name="TextBox 6">
            <a:extLst>
              <a:ext uri="{FF2B5EF4-FFF2-40B4-BE49-F238E27FC236}">
                <a16:creationId xmlns:a16="http://schemas.microsoft.com/office/drawing/2014/main" id="{0F1AC7AC-7EB5-4CAB-9427-5D62A6DBEAEB}"/>
              </a:ext>
            </a:extLst>
          </p:cNvPr>
          <p:cNvSpPr txBox="1"/>
          <p:nvPr/>
        </p:nvSpPr>
        <p:spPr>
          <a:xfrm>
            <a:off x="0" y="6637229"/>
            <a:ext cx="3924300"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2" tooltip="https://en.wikipedia.org/wiki/File:Parent-left_child-right_yellow-background.svg"/>
              </a:rPr>
              <a:t>This Photo</a:t>
            </a:r>
            <a:r>
              <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by Unknown Author is licensed under </a:t>
            </a:r>
            <a:r>
              <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3" tooltip="https://creativecommons.org/licenses/by-sa/3.0/"/>
              </a:rPr>
              <a:t>CC BY-SA</a:t>
            </a:r>
            <a:endParaRPr kumimoji="0" 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01F56D27-493D-A053-E635-6CA86C0CEEA2}"/>
              </a:ext>
            </a:extLst>
          </p:cNvPr>
          <p:cNvPicPr>
            <a:picLocks noChangeAspect="1"/>
          </p:cNvPicPr>
          <p:nvPr/>
        </p:nvPicPr>
        <p:blipFill>
          <a:blip r:embed="rId4"/>
          <a:stretch>
            <a:fillRect/>
          </a:stretch>
        </p:blipFill>
        <p:spPr>
          <a:xfrm>
            <a:off x="1187767" y="723900"/>
            <a:ext cx="7688834" cy="5572915"/>
          </a:xfrm>
          <a:prstGeom prst="rect">
            <a:avLst/>
          </a:prstGeom>
        </p:spPr>
      </p:pic>
      <p:pic>
        <p:nvPicPr>
          <p:cNvPr id="6" name="Picture 5" descr="Icon&#10;&#10;Description automatically generated">
            <a:extLst>
              <a:ext uri="{FF2B5EF4-FFF2-40B4-BE49-F238E27FC236}">
                <a16:creationId xmlns:a16="http://schemas.microsoft.com/office/drawing/2014/main" id="{8B38ED53-EB8F-4FC1-ABCF-A7FEC3515DB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267399" y="5115676"/>
            <a:ext cx="1447800" cy="1447800"/>
          </a:xfrm>
          <a:prstGeom prst="rect">
            <a:avLst/>
          </a:prstGeom>
        </p:spPr>
      </p:pic>
    </p:spTree>
    <p:extLst>
      <p:ext uri="{BB962C8B-B14F-4D97-AF65-F5344CB8AC3E}">
        <p14:creationId xmlns:p14="http://schemas.microsoft.com/office/powerpoint/2010/main" val="32199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292038" y="225141"/>
            <a:ext cx="8559923" cy="456414"/>
          </a:xfrm>
        </p:spPr>
        <p:txBody>
          <a:bodyPr>
            <a:noAutofit/>
          </a:bodyPr>
          <a:lstStyle/>
          <a:p>
            <a:pPr algn="ctr"/>
            <a:r>
              <a:rPr lang="en-US" sz="3600" u="sng">
                <a:solidFill>
                  <a:schemeClr val="tx1"/>
                </a:solidFill>
                <a:hlinkClick r:id="rId2"/>
              </a:rPr>
              <a:t>Procedural Manual</a:t>
            </a:r>
            <a:r>
              <a:rPr lang="en-US" sz="3600" u="sng">
                <a:solidFill>
                  <a:schemeClr val="tx1"/>
                </a:solidFill>
              </a:rPr>
              <a:t>-Advance Written Notice</a:t>
            </a:r>
            <a:endParaRPr lang="en-US" sz="3600" u="sng"/>
          </a:p>
        </p:txBody>
      </p:sp>
      <p:pic>
        <p:nvPicPr>
          <p:cNvPr id="4" name="Picture 3">
            <a:extLst>
              <a:ext uri="{FF2B5EF4-FFF2-40B4-BE49-F238E27FC236}">
                <a16:creationId xmlns:a16="http://schemas.microsoft.com/office/drawing/2014/main" id="{DBB5563F-5153-45C8-BC72-7F55214C69F1}"/>
              </a:ext>
            </a:extLst>
          </p:cNvPr>
          <p:cNvPicPr>
            <a:picLocks noChangeAspect="1"/>
          </p:cNvPicPr>
          <p:nvPr/>
        </p:nvPicPr>
        <p:blipFill>
          <a:blip r:embed="rId3"/>
          <a:stretch>
            <a:fillRect/>
          </a:stretch>
        </p:blipFill>
        <p:spPr>
          <a:xfrm>
            <a:off x="2012795" y="1137551"/>
            <a:ext cx="5118410" cy="5356476"/>
          </a:xfrm>
          <a:prstGeom prst="rect">
            <a:avLst/>
          </a:prstGeom>
          <a:effectLst>
            <a:glow rad="63500">
              <a:schemeClr val="tx1">
                <a:alpha val="40000"/>
              </a:schemeClr>
            </a:glow>
          </a:effectLst>
        </p:spPr>
      </p:pic>
      <p:sp>
        <p:nvSpPr>
          <p:cNvPr id="10" name="Oval 9">
            <a:extLst>
              <a:ext uri="{FF2B5EF4-FFF2-40B4-BE49-F238E27FC236}">
                <a16:creationId xmlns:a16="http://schemas.microsoft.com/office/drawing/2014/main" id="{422E7BAB-A7F6-40FA-A5C2-6F0F7F69DDEE}"/>
              </a:ext>
            </a:extLst>
          </p:cNvPr>
          <p:cNvSpPr/>
          <p:nvPr/>
        </p:nvSpPr>
        <p:spPr>
          <a:xfrm>
            <a:off x="2012795" y="1593130"/>
            <a:ext cx="5156510" cy="72040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24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486"/>
            <a:ext cx="7886700" cy="922137"/>
          </a:xfrm>
        </p:spPr>
        <p:txBody>
          <a:bodyPr/>
          <a:lstStyle/>
          <a:p>
            <a:pPr algn="ctr"/>
            <a:r>
              <a:rPr lang="en-US" u="sng">
                <a:solidFill>
                  <a:schemeClr val="tx1"/>
                </a:solidFill>
              </a:rPr>
              <a:t>Procedural Safeguards</a:t>
            </a:r>
          </a:p>
        </p:txBody>
      </p:sp>
      <p:pic>
        <p:nvPicPr>
          <p:cNvPr id="4" name="Content Placeholder 3"/>
          <p:cNvPicPr>
            <a:picLocks noGrp="1" noChangeAspect="1"/>
          </p:cNvPicPr>
          <p:nvPr>
            <p:ph idx="1"/>
          </p:nvPr>
        </p:nvPicPr>
        <p:blipFill>
          <a:blip r:embed="rId2"/>
          <a:stretch>
            <a:fillRect/>
          </a:stretch>
        </p:blipFill>
        <p:spPr>
          <a:xfrm>
            <a:off x="685800" y="1828800"/>
            <a:ext cx="8153400" cy="2827388"/>
          </a:xfrm>
          <a:prstGeom prst="rect">
            <a:avLst/>
          </a:prstGeom>
          <a:effectLst>
            <a:glow rad="101600">
              <a:schemeClr val="tx1">
                <a:alpha val="40000"/>
              </a:schemeClr>
            </a:glow>
          </a:effectLst>
        </p:spPr>
      </p:pic>
      <p:sp>
        <p:nvSpPr>
          <p:cNvPr id="3" name="Rectangle 2">
            <a:extLst>
              <a:ext uri="{FF2B5EF4-FFF2-40B4-BE49-F238E27FC236}">
                <a16:creationId xmlns:a16="http://schemas.microsoft.com/office/drawing/2014/main" id="{80AB1E99-D86B-4124-85BF-71A38FF11013}"/>
              </a:ext>
            </a:extLst>
          </p:cNvPr>
          <p:cNvSpPr/>
          <p:nvPr/>
        </p:nvSpPr>
        <p:spPr>
          <a:xfrm>
            <a:off x="2285999" y="5562600"/>
            <a:ext cx="5356459" cy="307777"/>
          </a:xfrm>
          <a:prstGeom prst="rect">
            <a:avLst/>
          </a:prstGeom>
        </p:spPr>
        <p:txBody>
          <a:bodyPr wrap="square">
            <a:spAutoFit/>
          </a:bodyPr>
          <a:lstStyle/>
          <a:p>
            <a:r>
              <a:rPr lang="en-US" sz="1400" b="1">
                <a:solidFill>
                  <a:schemeClr val="bg1"/>
                </a:solidFill>
                <a:hlinkClick r:id="rId3">
                  <a:extLst>
                    <a:ext uri="{A12FA001-AC4F-418D-AE19-62706E023703}">
                      <ahyp:hlinkClr xmlns:ahyp="http://schemas.microsoft.com/office/drawing/2018/hyperlinkcolor" val="tx"/>
                    </a:ext>
                  </a:extLst>
                </a:hlinkClick>
              </a:rPr>
              <a:t>https://www.maine.gov/doe/CDS/ProceduralSafeguards</a:t>
            </a:r>
            <a:r>
              <a:rPr lang="en-US" sz="1400" b="1">
                <a:solidFill>
                  <a:schemeClr val="bg1"/>
                </a:solidFill>
              </a:rPr>
              <a:t> </a:t>
            </a:r>
          </a:p>
        </p:txBody>
      </p:sp>
    </p:spTree>
    <p:extLst>
      <p:ext uri="{BB962C8B-B14F-4D97-AF65-F5344CB8AC3E}">
        <p14:creationId xmlns:p14="http://schemas.microsoft.com/office/powerpoint/2010/main" val="1926160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0426"/>
            <a:ext cx="8153400" cy="884238"/>
          </a:xfrm>
        </p:spPr>
        <p:txBody>
          <a:bodyPr/>
          <a:lstStyle/>
          <a:p>
            <a:pPr algn="ctr"/>
            <a:r>
              <a:rPr lang="en-US" u="sng">
                <a:solidFill>
                  <a:schemeClr val="tx1"/>
                </a:solidFill>
              </a:rPr>
              <a:t>Written Notice </a:t>
            </a:r>
          </a:p>
        </p:txBody>
      </p:sp>
      <p:sp>
        <p:nvSpPr>
          <p:cNvPr id="3" name="Content Placeholder 2"/>
          <p:cNvSpPr>
            <a:spLocks noGrp="1"/>
          </p:cNvSpPr>
          <p:nvPr>
            <p:ph idx="1"/>
          </p:nvPr>
        </p:nvSpPr>
        <p:spPr>
          <a:xfrm>
            <a:off x="273543" y="1795032"/>
            <a:ext cx="7886700" cy="4351338"/>
          </a:xfrm>
          <a:solidFill>
            <a:schemeClr val="accent1">
              <a:lumMod val="90000"/>
            </a:schemeClr>
          </a:solidFill>
          <a:effectLst>
            <a:outerShdw blurRad="50800" dist="38100" dir="2700000" algn="tl" rotWithShape="0">
              <a:prstClr val="black">
                <a:alpha val="40000"/>
              </a:prstClr>
            </a:outerShdw>
          </a:effectLst>
        </p:spPr>
        <p:txBody>
          <a:bodyPr/>
          <a:lstStyle/>
          <a:p>
            <a:pPr marL="0" indent="0">
              <a:buNone/>
            </a:pPr>
            <a:r>
              <a:rPr lang="en-US" sz="3600">
                <a:solidFill>
                  <a:schemeClr val="bg1"/>
                </a:solidFill>
              </a:rPr>
              <a:t>No section(s) of the Written Notice can be left blank. Instead, at least write…</a:t>
            </a:r>
          </a:p>
          <a:p>
            <a:pPr lvl="1"/>
            <a:r>
              <a:rPr lang="en-US" sz="3200">
                <a:solidFill>
                  <a:schemeClr val="bg1"/>
                </a:solidFill>
              </a:rPr>
              <a:t>None at this time </a:t>
            </a:r>
          </a:p>
          <a:p>
            <a:pPr lvl="1"/>
            <a:r>
              <a:rPr lang="en-US" sz="3200">
                <a:solidFill>
                  <a:schemeClr val="bg1"/>
                </a:solidFill>
              </a:rPr>
              <a:t>Not applicable</a:t>
            </a:r>
          </a:p>
          <a:p>
            <a:pPr lvl="1"/>
            <a:r>
              <a:rPr lang="en-US" sz="3200">
                <a:solidFill>
                  <a:schemeClr val="bg1"/>
                </a:solidFill>
              </a:rPr>
              <a:t>Etc. </a:t>
            </a:r>
          </a:p>
        </p:txBody>
      </p:sp>
      <p:pic>
        <p:nvPicPr>
          <p:cNvPr id="5" name="Picture 4" descr="Icon&#10;&#10;Description automatically generated">
            <a:extLst>
              <a:ext uri="{FF2B5EF4-FFF2-40B4-BE49-F238E27FC236}">
                <a16:creationId xmlns:a16="http://schemas.microsoft.com/office/drawing/2014/main" id="{79BAC6C7-1E23-4213-A1C8-55EB043BB1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51142" y="3176699"/>
            <a:ext cx="2577901" cy="2577901"/>
          </a:xfrm>
          <a:prstGeom prst="rect">
            <a:avLst/>
          </a:prstGeom>
        </p:spPr>
      </p:pic>
      <p:sp>
        <p:nvSpPr>
          <p:cNvPr id="6" name="TextBox 5">
            <a:extLst>
              <a:ext uri="{FF2B5EF4-FFF2-40B4-BE49-F238E27FC236}">
                <a16:creationId xmlns:a16="http://schemas.microsoft.com/office/drawing/2014/main" id="{D0E5BC62-08F9-40DF-9E66-FE54E1215A05}"/>
              </a:ext>
            </a:extLst>
          </p:cNvPr>
          <p:cNvSpPr txBox="1"/>
          <p:nvPr/>
        </p:nvSpPr>
        <p:spPr>
          <a:xfrm>
            <a:off x="5572695" y="5807816"/>
            <a:ext cx="2188078" cy="338554"/>
          </a:xfrm>
          <a:prstGeom prst="rect">
            <a:avLst/>
          </a:prstGeom>
          <a:noFill/>
        </p:spPr>
        <p:txBody>
          <a:bodyPr wrap="square" rtlCol="0">
            <a:spAutoFit/>
          </a:bodyPr>
          <a:lstStyle/>
          <a:p>
            <a:r>
              <a:rPr lang="en-US" sz="800" b="1">
                <a:hlinkClick r:id="rId3" tooltip="http://libguides.cu-portland.edu/citationstyles/Chicago_bibliography"/>
              </a:rPr>
              <a:t>This Photo</a:t>
            </a:r>
            <a:r>
              <a:rPr lang="en-US" sz="800" b="1"/>
              <a:t> by Unknown Author is licensed under </a:t>
            </a:r>
            <a:r>
              <a:rPr lang="en-US" sz="800" b="1">
                <a:hlinkClick r:id="rId4" tooltip="https://creativecommons.org/licenses/by-nc-sa/3.0/"/>
              </a:rPr>
              <a:t>CC BY-SA-NC</a:t>
            </a:r>
            <a:endParaRPr lang="en-US" sz="800" b="1"/>
          </a:p>
        </p:txBody>
      </p:sp>
    </p:spTree>
    <p:extLst>
      <p:ext uri="{BB962C8B-B14F-4D97-AF65-F5344CB8AC3E}">
        <p14:creationId xmlns:p14="http://schemas.microsoft.com/office/powerpoint/2010/main" val="2981363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5249" y="176658"/>
            <a:ext cx="8153400" cy="503238"/>
          </a:xfrm>
        </p:spPr>
        <p:txBody>
          <a:bodyPr>
            <a:noAutofit/>
          </a:bodyPr>
          <a:lstStyle/>
          <a:p>
            <a:pPr algn="ctr"/>
            <a:r>
              <a:rPr lang="en-US" altLang="en-US" sz="4000" u="sng">
                <a:solidFill>
                  <a:schemeClr val="tx1"/>
                </a:solidFill>
              </a:rPr>
              <a:t>Written Notice – Members Attended</a:t>
            </a:r>
          </a:p>
        </p:txBody>
      </p:sp>
      <p:pic>
        <p:nvPicPr>
          <p:cNvPr id="2" name="Picture 1"/>
          <p:cNvPicPr>
            <a:picLocks noChangeAspect="1"/>
          </p:cNvPicPr>
          <p:nvPr/>
        </p:nvPicPr>
        <p:blipFill>
          <a:blip r:embed="rId2"/>
          <a:stretch>
            <a:fillRect/>
          </a:stretch>
        </p:blipFill>
        <p:spPr>
          <a:xfrm>
            <a:off x="106739" y="1259082"/>
            <a:ext cx="8930519" cy="3314733"/>
          </a:xfrm>
          <a:prstGeom prst="rect">
            <a:avLst/>
          </a:prstGeom>
          <a:effectLst>
            <a:glow rad="101600">
              <a:schemeClr val="accent2">
                <a:satMod val="175000"/>
                <a:alpha val="40000"/>
              </a:schemeClr>
            </a:glow>
          </a:effectLst>
        </p:spPr>
      </p:pic>
      <p:pic>
        <p:nvPicPr>
          <p:cNvPr id="5" name="Picture 4">
            <a:extLst>
              <a:ext uri="{FF2B5EF4-FFF2-40B4-BE49-F238E27FC236}">
                <a16:creationId xmlns:a16="http://schemas.microsoft.com/office/drawing/2014/main" id="{D96C8FD1-7BDA-4268-8A11-CA70915FBF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18324" y="4760189"/>
            <a:ext cx="2507351" cy="1921153"/>
          </a:xfrm>
          <a:prstGeom prst="rect">
            <a:avLst/>
          </a:prstGeom>
        </p:spPr>
      </p:pic>
      <p:sp>
        <p:nvSpPr>
          <p:cNvPr id="6" name="TextBox 5">
            <a:extLst>
              <a:ext uri="{FF2B5EF4-FFF2-40B4-BE49-F238E27FC236}">
                <a16:creationId xmlns:a16="http://schemas.microsoft.com/office/drawing/2014/main" id="{479EC532-9F33-4C27-A237-2276B8D5E2A4}"/>
              </a:ext>
            </a:extLst>
          </p:cNvPr>
          <p:cNvSpPr txBox="1"/>
          <p:nvPr/>
        </p:nvSpPr>
        <p:spPr>
          <a:xfrm>
            <a:off x="3135086" y="6652272"/>
            <a:ext cx="3153727" cy="215444"/>
          </a:xfrm>
          <a:prstGeom prst="rect">
            <a:avLst/>
          </a:prstGeom>
          <a:noFill/>
        </p:spPr>
        <p:txBody>
          <a:bodyPr wrap="square" rtlCol="0">
            <a:spAutoFit/>
          </a:bodyPr>
          <a:lstStyle/>
          <a:p>
            <a:r>
              <a:rPr lang="en-US" sz="800" b="1">
                <a:hlinkClick r:id="rId4" tooltip="http://www.pngall.com/team-work-png/download/13196"/>
              </a:rPr>
              <a:t>This Photo</a:t>
            </a:r>
            <a:r>
              <a:rPr lang="en-US" sz="800" b="1"/>
              <a:t> by Unknown Author is licensed under </a:t>
            </a:r>
            <a:r>
              <a:rPr lang="en-US" sz="800" b="1">
                <a:hlinkClick r:id="rId5" tooltip="https://creativecommons.org/licenses/by-nc/3.0/"/>
              </a:rPr>
              <a:t>CC BY-NC</a:t>
            </a:r>
            <a:endParaRPr lang="en-US" sz="800"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87171"/>
            <a:ext cx="8153400" cy="640882"/>
          </a:xfrm>
        </p:spPr>
        <p:txBody>
          <a:bodyPr>
            <a:normAutofit fontScale="90000"/>
          </a:bodyPr>
          <a:lstStyle/>
          <a:p>
            <a:pPr algn="ctr"/>
            <a:r>
              <a:rPr lang="en-US" u="sng">
                <a:solidFill>
                  <a:schemeClr val="tx1"/>
                </a:solidFill>
              </a:rPr>
              <a:t>Initial Provision of Service </a:t>
            </a:r>
          </a:p>
        </p:txBody>
      </p:sp>
      <p:pic>
        <p:nvPicPr>
          <p:cNvPr id="3" name="Picture 2"/>
          <p:cNvPicPr>
            <a:picLocks noChangeAspect="1"/>
          </p:cNvPicPr>
          <p:nvPr/>
        </p:nvPicPr>
        <p:blipFill>
          <a:blip r:embed="rId2"/>
          <a:stretch>
            <a:fillRect/>
          </a:stretch>
        </p:blipFill>
        <p:spPr>
          <a:xfrm>
            <a:off x="100883" y="1313895"/>
            <a:ext cx="8942504" cy="3039215"/>
          </a:xfrm>
          <a:prstGeom prst="rect">
            <a:avLst/>
          </a:prstGeom>
          <a:effectLst>
            <a:glow rad="101600">
              <a:schemeClr val="accent2">
                <a:satMod val="175000"/>
                <a:alpha val="40000"/>
              </a:schemeClr>
            </a:glow>
          </a:effectLst>
        </p:spPr>
      </p:pic>
      <p:pic>
        <p:nvPicPr>
          <p:cNvPr id="5" name="Picture 4" descr="A picture containing drawing&#10;&#10;Description automatically generated">
            <a:extLst>
              <a:ext uri="{FF2B5EF4-FFF2-40B4-BE49-F238E27FC236}">
                <a16:creationId xmlns:a16="http://schemas.microsoft.com/office/drawing/2014/main" id="{58EC507F-EE58-4998-9805-8FA1E7DD46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09800" y="4648200"/>
            <a:ext cx="4914900" cy="1819275"/>
          </a:xfrm>
          <a:prstGeom prst="rect">
            <a:avLst/>
          </a:prstGeom>
        </p:spPr>
      </p:pic>
      <p:sp>
        <p:nvSpPr>
          <p:cNvPr id="6" name="TextBox 5">
            <a:extLst>
              <a:ext uri="{FF2B5EF4-FFF2-40B4-BE49-F238E27FC236}">
                <a16:creationId xmlns:a16="http://schemas.microsoft.com/office/drawing/2014/main" id="{1453CBBA-29A9-4046-AE7D-5881E5631FB1}"/>
              </a:ext>
            </a:extLst>
          </p:cNvPr>
          <p:cNvSpPr txBox="1"/>
          <p:nvPr/>
        </p:nvSpPr>
        <p:spPr>
          <a:xfrm>
            <a:off x="3364832" y="6521678"/>
            <a:ext cx="4914900" cy="215444"/>
          </a:xfrm>
          <a:prstGeom prst="rect">
            <a:avLst/>
          </a:prstGeom>
          <a:noFill/>
        </p:spPr>
        <p:txBody>
          <a:bodyPr wrap="square" rtlCol="0">
            <a:spAutoFit/>
          </a:bodyPr>
          <a:lstStyle/>
          <a:p>
            <a:r>
              <a:rPr lang="en-US" sz="800" b="1">
                <a:hlinkClick r:id="rId4" tooltip="http://ministry-to-children.com/new-childrens-minister/"/>
              </a:rPr>
              <a:t>This Photo</a:t>
            </a:r>
            <a:r>
              <a:rPr lang="en-US" sz="800" b="1"/>
              <a:t> by Unknown Author is licensed under </a:t>
            </a:r>
            <a:r>
              <a:rPr lang="en-US" sz="800" b="1">
                <a:hlinkClick r:id="rId5" tooltip="https://creativecommons.org/licenses/by-sa/3.0/"/>
              </a:rPr>
              <a:t>CC BY-SA</a:t>
            </a:r>
            <a:endParaRPr lang="en-US" sz="800" b="1"/>
          </a:p>
        </p:txBody>
      </p:sp>
    </p:spTree>
    <p:extLst>
      <p:ext uri="{BB962C8B-B14F-4D97-AF65-F5344CB8AC3E}">
        <p14:creationId xmlns:p14="http://schemas.microsoft.com/office/powerpoint/2010/main" val="4072647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1660"/>
            <a:ext cx="8153400" cy="727509"/>
          </a:xfrm>
        </p:spPr>
        <p:txBody>
          <a:bodyPr/>
          <a:lstStyle/>
          <a:p>
            <a:pPr algn="ctr"/>
            <a:r>
              <a:rPr lang="en-US" u="sng">
                <a:solidFill>
                  <a:schemeClr val="tx1"/>
                </a:solidFill>
              </a:rPr>
              <a:t>Enclosures</a:t>
            </a:r>
          </a:p>
        </p:txBody>
      </p:sp>
      <p:sp>
        <p:nvSpPr>
          <p:cNvPr id="3" name="Content Placeholder 2"/>
          <p:cNvSpPr>
            <a:spLocks noGrp="1"/>
          </p:cNvSpPr>
          <p:nvPr>
            <p:ph idx="1"/>
          </p:nvPr>
        </p:nvSpPr>
        <p:spPr/>
        <p:txBody>
          <a:bodyPr/>
          <a:lstStyle/>
          <a:p>
            <a:endParaRPr lang="en-US"/>
          </a:p>
          <a:p>
            <a:endParaRPr lang="en-US"/>
          </a:p>
          <a:p>
            <a:endParaRPr lang="en-US"/>
          </a:p>
          <a:p>
            <a:pPr marL="0" indent="0">
              <a:buNone/>
            </a:pPr>
            <a:r>
              <a:rPr lang="en-US" u="sng">
                <a:solidFill>
                  <a:schemeClr val="bg1"/>
                </a:solidFill>
                <a:latin typeface="Arial Black" panose="020B0A04020102020204" pitchFamily="34" charset="0"/>
              </a:rPr>
              <a:t>Could include</a:t>
            </a:r>
            <a:r>
              <a:rPr lang="en-US">
                <a:solidFill>
                  <a:schemeClr val="bg1"/>
                </a:solidFill>
                <a:latin typeface="Arial Black" panose="020B0A04020102020204" pitchFamily="34" charset="0"/>
              </a:rPr>
              <a:t>:</a:t>
            </a:r>
          </a:p>
          <a:p>
            <a:pPr lvl="1">
              <a:buFont typeface="Wingdings" panose="05000000000000000000" pitchFamily="2" charset="2"/>
              <a:buChar char="v"/>
            </a:pPr>
            <a:r>
              <a:rPr lang="en-US">
                <a:solidFill>
                  <a:schemeClr val="bg1"/>
                </a:solidFill>
              </a:rPr>
              <a:t>Parental Consent to Evaluate</a:t>
            </a:r>
          </a:p>
          <a:p>
            <a:pPr lvl="1">
              <a:buFont typeface="Wingdings" panose="05000000000000000000" pitchFamily="2" charset="2"/>
              <a:buChar char="v"/>
            </a:pPr>
            <a:r>
              <a:rPr lang="en-US">
                <a:solidFill>
                  <a:schemeClr val="bg1"/>
                </a:solidFill>
              </a:rPr>
              <a:t>Procedural Safeguards</a:t>
            </a:r>
          </a:p>
          <a:p>
            <a:pPr lvl="1">
              <a:buFont typeface="Wingdings" panose="05000000000000000000" pitchFamily="2" charset="2"/>
              <a:buChar char="v"/>
            </a:pPr>
            <a:r>
              <a:rPr lang="en-US">
                <a:solidFill>
                  <a:schemeClr val="bg1"/>
                </a:solidFill>
              </a:rPr>
              <a:t>Eligibility forms</a:t>
            </a:r>
          </a:p>
          <a:p>
            <a:endParaRPr lang="en-US"/>
          </a:p>
        </p:txBody>
      </p:sp>
      <p:pic>
        <p:nvPicPr>
          <p:cNvPr id="5" name="Picture 4"/>
          <p:cNvPicPr>
            <a:picLocks noChangeAspect="1"/>
          </p:cNvPicPr>
          <p:nvPr/>
        </p:nvPicPr>
        <p:blipFill>
          <a:blip r:embed="rId2"/>
          <a:stretch>
            <a:fillRect/>
          </a:stretch>
        </p:blipFill>
        <p:spPr>
          <a:xfrm>
            <a:off x="619125" y="1676400"/>
            <a:ext cx="8296275" cy="1190625"/>
          </a:xfrm>
          <a:prstGeom prst="rect">
            <a:avLst/>
          </a:prstGeom>
          <a:effectLst>
            <a:glow rad="101600">
              <a:schemeClr val="tx1">
                <a:alpha val="40000"/>
              </a:schemeClr>
            </a:glow>
          </a:effectLst>
        </p:spPr>
      </p:pic>
    </p:spTree>
    <p:extLst>
      <p:ext uri="{BB962C8B-B14F-4D97-AF65-F5344CB8AC3E}">
        <p14:creationId xmlns:p14="http://schemas.microsoft.com/office/powerpoint/2010/main" val="23536762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9DD8FB7F-332D-433E-A94D-6C0F76760A62}"/>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35853" y="1632278"/>
            <a:ext cx="5364596" cy="3576397"/>
          </a:xfrm>
        </p:spPr>
      </p:pic>
      <p:sp>
        <p:nvSpPr>
          <p:cNvPr id="6" name="TextBox 5">
            <a:extLst>
              <a:ext uri="{FF2B5EF4-FFF2-40B4-BE49-F238E27FC236}">
                <a16:creationId xmlns:a16="http://schemas.microsoft.com/office/drawing/2014/main" id="{754B86AF-5A37-4134-96D2-F196E04C1161}"/>
              </a:ext>
            </a:extLst>
          </p:cNvPr>
          <p:cNvSpPr txBox="1"/>
          <p:nvPr/>
        </p:nvSpPr>
        <p:spPr>
          <a:xfrm>
            <a:off x="2366704" y="5029514"/>
            <a:ext cx="4633745" cy="196208"/>
          </a:xfrm>
          <a:prstGeom prst="rect">
            <a:avLst/>
          </a:prstGeom>
          <a:noFill/>
        </p:spPr>
        <p:txBody>
          <a:bodyPr wrap="square" rtlCol="0">
            <a:spAutoFit/>
          </a:bodyPr>
          <a:lstStyle/>
          <a:p>
            <a:pPr fontAlgn="base">
              <a:spcBef>
                <a:spcPct val="0"/>
              </a:spcBef>
              <a:spcAft>
                <a:spcPct val="0"/>
              </a:spcAft>
            </a:pPr>
            <a:r>
              <a:rPr lang="en-US" sz="675">
                <a:solidFill>
                  <a:srgbClr val="000000"/>
                </a:solidFill>
                <a:latin typeface="Calibri" panose="020F0502020204030204" pitchFamily="34" charset="0"/>
                <a:hlinkClick r:id="rId3" tooltip="https://owl.excelsior.edu/writing-process/prewriting-strategies/prewriting-strategies-asking-defining-questions/"/>
              </a:rPr>
              <a:t>This Photo</a:t>
            </a:r>
            <a:r>
              <a:rPr lang="en-US" sz="675">
                <a:solidFill>
                  <a:srgbClr val="000000"/>
                </a:solidFill>
                <a:latin typeface="Calibri" panose="020F0502020204030204" pitchFamily="34" charset="0"/>
              </a:rPr>
              <a:t> by Unknown Author is licensed under </a:t>
            </a:r>
            <a:r>
              <a:rPr lang="en-US" sz="675">
                <a:solidFill>
                  <a:srgbClr val="000000"/>
                </a:solidFill>
                <a:latin typeface="Calibri" panose="020F0502020204030204" pitchFamily="34" charset="0"/>
                <a:hlinkClick r:id="rId4" tooltip="https://creativecommons.org/licenses/by/3.0/"/>
              </a:rPr>
              <a:t>CC BY</a:t>
            </a:r>
            <a:endParaRPr lang="en-US" sz="675">
              <a:solidFill>
                <a:srgbClr val="000000"/>
              </a:solidFill>
              <a:latin typeface="Calibri" panose="020F0502020204030204" pitchFamily="34" charset="0"/>
            </a:endParaRPr>
          </a:p>
        </p:txBody>
      </p:sp>
    </p:spTree>
    <p:extLst>
      <p:ext uri="{BB962C8B-B14F-4D97-AF65-F5344CB8AC3E}">
        <p14:creationId xmlns:p14="http://schemas.microsoft.com/office/powerpoint/2010/main" val="2062155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E7095C-AAC1-56FC-4223-4309413B7E7D}"/>
              </a:ext>
            </a:extLst>
          </p:cNvPr>
          <p:cNvSpPr txBox="1"/>
          <p:nvPr/>
        </p:nvSpPr>
        <p:spPr>
          <a:xfrm>
            <a:off x="6650940" y="1061099"/>
            <a:ext cx="2189527" cy="1569660"/>
          </a:xfrm>
          <a:prstGeom prst="rect">
            <a:avLst/>
          </a:prstGeom>
          <a:noFill/>
          <a:ln>
            <a:solidFill>
              <a:schemeClr val="bg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7E6E6"/>
                </a:solidFill>
                <a:effectLst/>
                <a:uLnTx/>
                <a:uFillTx/>
                <a:latin typeface="Calibri" panose="020F0502020204030204"/>
                <a:ea typeface="+mn-ea"/>
                <a:cs typeface="+mn-cs"/>
              </a:rPr>
              <a:t>If it’s not in the Written Notice, it didn’t happen.</a:t>
            </a:r>
          </a:p>
        </p:txBody>
      </p:sp>
      <p:sp>
        <p:nvSpPr>
          <p:cNvPr id="9" name="Arrow: Right 8">
            <a:extLst>
              <a:ext uri="{FF2B5EF4-FFF2-40B4-BE49-F238E27FC236}">
                <a16:creationId xmlns:a16="http://schemas.microsoft.com/office/drawing/2014/main" id="{A38E7AC3-AECF-1439-0CFF-DD9EA95B44A7}"/>
              </a:ext>
            </a:extLst>
          </p:cNvPr>
          <p:cNvSpPr/>
          <p:nvPr/>
        </p:nvSpPr>
        <p:spPr>
          <a:xfrm>
            <a:off x="5268285" y="1527147"/>
            <a:ext cx="1627465" cy="96438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Remember…</a:t>
            </a:r>
          </a:p>
        </p:txBody>
      </p:sp>
      <p:pic>
        <p:nvPicPr>
          <p:cNvPr id="2" name="Picture 1" descr="Text&#10;&#10;Description automatically generated with low confidence">
            <a:extLst>
              <a:ext uri="{FF2B5EF4-FFF2-40B4-BE49-F238E27FC236}">
                <a16:creationId xmlns:a16="http://schemas.microsoft.com/office/drawing/2014/main" id="{52189338-5F0B-357D-2E15-37D556D19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81" y="2710911"/>
            <a:ext cx="5953125" cy="3952875"/>
          </a:xfrm>
          <a:prstGeom prst="rect">
            <a:avLst/>
          </a:prstGeom>
        </p:spPr>
      </p:pic>
    </p:spTree>
    <p:extLst>
      <p:ext uri="{BB962C8B-B14F-4D97-AF65-F5344CB8AC3E}">
        <p14:creationId xmlns:p14="http://schemas.microsoft.com/office/powerpoint/2010/main" val="3826545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A5A77-C56E-4E25-8E56-45A182095F8F}"/>
              </a:ext>
            </a:extLst>
          </p:cNvPr>
          <p:cNvSpPr>
            <a:spLocks noGrp="1"/>
          </p:cNvSpPr>
          <p:nvPr>
            <p:ph idx="1"/>
          </p:nvPr>
        </p:nvSpPr>
        <p:spPr>
          <a:xfrm>
            <a:off x="375108" y="572606"/>
            <a:ext cx="8393784" cy="4100062"/>
          </a:xfrm>
          <a:solidFill>
            <a:schemeClr val="bg1">
              <a:lumMod val="85000"/>
            </a:schemeClr>
          </a:solidFill>
          <a:effectLst>
            <a:outerShdw blurRad="50800" dist="38100" dir="2700000" algn="tl" rotWithShape="0">
              <a:prstClr val="black">
                <a:alpha val="40000"/>
              </a:prstClr>
            </a:outerShdw>
          </a:effectLst>
        </p:spPr>
        <p:txBody>
          <a:bodyPr/>
          <a:lstStyle/>
          <a:p>
            <a:pPr marL="0" indent="0" algn="ctr">
              <a:buNone/>
            </a:pPr>
            <a:endParaRPr lang="en-US" b="1">
              <a:solidFill>
                <a:schemeClr val="tx1"/>
              </a:solidFill>
            </a:endParaRPr>
          </a:p>
          <a:p>
            <a:pPr marL="0" indent="0" algn="ctr">
              <a:buNone/>
            </a:pPr>
            <a:r>
              <a:rPr lang="en-US" b="1">
                <a:solidFill>
                  <a:schemeClr val="tx1"/>
                </a:solidFill>
              </a:rPr>
              <a:t>The U.S. Supreme Court’s ruling in </a:t>
            </a:r>
            <a:r>
              <a:rPr lang="en-US" b="1" i="1" err="1">
                <a:hlinkClick r:id="rId2"/>
              </a:rPr>
              <a:t>Endrew</a:t>
            </a:r>
            <a:r>
              <a:rPr lang="en-US" b="1" i="1">
                <a:hlinkClick r:id="rId2"/>
              </a:rPr>
              <a:t> vs. Douglas County School District</a:t>
            </a:r>
            <a:r>
              <a:rPr lang="en-US" b="1" i="1"/>
              <a:t>, </a:t>
            </a:r>
            <a:r>
              <a:rPr lang="en-US" b="1">
                <a:solidFill>
                  <a:schemeClr val="tx1"/>
                </a:solidFill>
              </a:rPr>
              <a:t>highlighted the fact that IEP teams must discuss and develop IEP goals for students that are “appropriately ambitious” and that “to met its substantive obligation under the IDEA, a school must offer an IEP that is reasonably calculated to enable a child to make progress appropriate in light of the child’s circumstances.”</a:t>
            </a:r>
          </a:p>
          <a:p>
            <a:pPr marL="0" indent="0">
              <a:buNone/>
            </a:pPr>
            <a:endParaRPr lang="en-US"/>
          </a:p>
          <a:p>
            <a:pPr marL="0" indent="0">
              <a:buNone/>
            </a:pPr>
            <a:endParaRPr lang="en-US"/>
          </a:p>
        </p:txBody>
      </p:sp>
    </p:spTree>
    <p:extLst>
      <p:ext uri="{BB962C8B-B14F-4D97-AF65-F5344CB8AC3E}">
        <p14:creationId xmlns:p14="http://schemas.microsoft.com/office/powerpoint/2010/main" val="1624261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0308207B-8ED2-45F1-958B-0C8F0B503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702379"/>
            <a:ext cx="1962519" cy="1362861"/>
          </a:xfrm>
          <a:prstGeom prst="rect">
            <a:avLst/>
          </a:prstGeom>
        </p:spPr>
      </p:pic>
      <p:sp>
        <p:nvSpPr>
          <p:cNvPr id="2" name="Title 1">
            <a:extLst>
              <a:ext uri="{FF2B5EF4-FFF2-40B4-BE49-F238E27FC236}">
                <a16:creationId xmlns:a16="http://schemas.microsoft.com/office/drawing/2014/main" id="{23BD6926-3AC5-402F-AF6C-0F39CE197656}"/>
              </a:ext>
            </a:extLst>
          </p:cNvPr>
          <p:cNvSpPr>
            <a:spLocks noGrp="1"/>
          </p:cNvSpPr>
          <p:nvPr>
            <p:ph type="title"/>
          </p:nvPr>
        </p:nvSpPr>
        <p:spPr>
          <a:xfrm>
            <a:off x="332687" y="169416"/>
            <a:ext cx="8478625" cy="583131"/>
          </a:xfrm>
        </p:spPr>
        <p:txBody>
          <a:bodyPr>
            <a:noAutofit/>
          </a:bodyPr>
          <a:lstStyle/>
          <a:p>
            <a:pPr algn="ctr"/>
            <a:r>
              <a:rPr lang="en-US" sz="4000">
                <a:solidFill>
                  <a:schemeClr val="tx1"/>
                </a:solidFill>
              </a:rPr>
              <a:t>Therefore, it is important to remember -</a:t>
            </a:r>
          </a:p>
        </p:txBody>
      </p:sp>
      <p:sp>
        <p:nvSpPr>
          <p:cNvPr id="3" name="Content Placeholder 2">
            <a:extLst>
              <a:ext uri="{FF2B5EF4-FFF2-40B4-BE49-F238E27FC236}">
                <a16:creationId xmlns:a16="http://schemas.microsoft.com/office/drawing/2014/main" id="{F7667BD0-35BE-4177-B6D8-99B594370B70}"/>
              </a:ext>
            </a:extLst>
          </p:cNvPr>
          <p:cNvSpPr>
            <a:spLocks noGrp="1"/>
          </p:cNvSpPr>
          <p:nvPr>
            <p:ph idx="1"/>
          </p:nvPr>
        </p:nvSpPr>
        <p:spPr>
          <a:xfrm>
            <a:off x="665375" y="1031585"/>
            <a:ext cx="8478625" cy="5486400"/>
          </a:xfrm>
        </p:spPr>
        <p:txBody>
          <a:bodyPr/>
          <a:lstStyle/>
          <a:p>
            <a:pPr marL="0" indent="0">
              <a:buNone/>
            </a:pPr>
            <a:r>
              <a:rPr lang="en-US" sz="2400" b="1">
                <a:solidFill>
                  <a:schemeClr val="bg1"/>
                </a:solidFill>
              </a:rPr>
              <a:t>“IEP teams must demonstrate the following indicators of progress</a:t>
            </a:r>
            <a:r>
              <a:rPr lang="en-US" sz="2400">
                <a:solidFill>
                  <a:schemeClr val="bg1"/>
                </a:solidFill>
              </a:rPr>
              <a:t>: </a:t>
            </a:r>
          </a:p>
          <a:p>
            <a:pPr lvl="1"/>
            <a:r>
              <a:rPr lang="en-US">
                <a:solidFill>
                  <a:schemeClr val="bg1"/>
                </a:solidFill>
              </a:rPr>
              <a:t>The child is receiving all special education, supplementary aids, and related services outlined in the IEP</a:t>
            </a:r>
          </a:p>
          <a:p>
            <a:pPr lvl="1"/>
            <a:r>
              <a:rPr lang="en-US">
                <a:solidFill>
                  <a:schemeClr val="bg1"/>
                </a:solidFill>
              </a:rPr>
              <a:t>The IEP team is making appropriate modifications as required</a:t>
            </a:r>
          </a:p>
          <a:p>
            <a:pPr lvl="1"/>
            <a:r>
              <a:rPr lang="en-US">
                <a:solidFill>
                  <a:schemeClr val="bg1"/>
                </a:solidFill>
              </a:rPr>
              <a:t>School personnel receive the supports and professional development they need </a:t>
            </a:r>
          </a:p>
          <a:p>
            <a:pPr lvl="1"/>
            <a:r>
              <a:rPr lang="en-US">
                <a:solidFill>
                  <a:schemeClr val="bg1"/>
                </a:solidFill>
              </a:rPr>
              <a:t>Appropriate accommodations are provided </a:t>
            </a:r>
          </a:p>
          <a:p>
            <a:pPr lvl="1"/>
            <a:r>
              <a:rPr lang="en-US">
                <a:solidFill>
                  <a:schemeClr val="bg1"/>
                </a:solidFill>
              </a:rPr>
              <a:t>Measurable IEP goals enable a clear assessment of whether the child is making adequate progress.” </a:t>
            </a:r>
          </a:p>
          <a:p>
            <a:pPr marL="457200" lvl="1" indent="0">
              <a:buNone/>
            </a:pPr>
            <a:endParaRPr lang="en-US" sz="900">
              <a:solidFill>
                <a:schemeClr val="bg1"/>
              </a:solidFill>
            </a:endParaRPr>
          </a:p>
          <a:p>
            <a:pPr marL="457200" lvl="1" indent="0" algn="ctr">
              <a:buNone/>
            </a:pPr>
            <a:endParaRPr lang="en-US" sz="1400" b="1">
              <a:solidFill>
                <a:srgbClr val="0563C1"/>
              </a:solidFill>
              <a:hlinkClick r:id="rId3">
                <a:extLst>
                  <a:ext uri="{A12FA001-AC4F-418D-AE19-62706E023703}">
                    <ahyp:hlinkClr xmlns:ahyp="http://schemas.microsoft.com/office/drawing/2018/hyperlinkcolor" val="tx"/>
                  </a:ext>
                </a:extLst>
              </a:hlinkClick>
            </a:endParaRPr>
          </a:p>
          <a:p>
            <a:pPr marL="457200" lvl="1" indent="0" algn="ctr">
              <a:buNone/>
            </a:pPr>
            <a:r>
              <a:rPr lang="en-US" sz="1800" b="1">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https://www.smartersteps.com/2018/11/28/endrew-decision-</a:t>
            </a:r>
          </a:p>
          <a:p>
            <a:pPr marL="457200" lvl="1" indent="0" algn="ctr">
              <a:buNone/>
            </a:pPr>
            <a:r>
              <a:rPr lang="en-US" sz="1800" b="1">
                <a:solidFill>
                  <a:schemeClr val="accent1">
                    <a:lumMod val="60000"/>
                    <a:lumOff val="40000"/>
                  </a:schemeClr>
                </a:solidFill>
                <a:hlinkClick r:id="rId3">
                  <a:extLst>
                    <a:ext uri="{A12FA001-AC4F-418D-AE19-62706E023703}">
                      <ahyp:hlinkClr xmlns:ahyp="http://schemas.microsoft.com/office/drawing/2018/hyperlinkcolor" val="tx"/>
                    </a:ext>
                  </a:extLst>
                </a:hlinkClick>
              </a:rPr>
              <a:t>how-do-you-write-ambitious-</a:t>
            </a:r>
            <a:r>
              <a:rPr lang="en-US" sz="1800" b="1" err="1">
                <a:solidFill>
                  <a:schemeClr val="accent1">
                    <a:lumMod val="60000"/>
                    <a:lumOff val="40000"/>
                  </a:schemeClr>
                </a:solidFill>
                <a:hlinkClick r:id="rId3">
                  <a:extLst>
                    <a:ext uri="{A12FA001-AC4F-418D-AE19-62706E023703}">
                      <ahyp:hlinkClr xmlns:ahyp="http://schemas.microsoft.com/office/drawing/2018/hyperlinkcolor" val="tx"/>
                    </a:ext>
                  </a:extLst>
                </a:hlinkClick>
              </a:rPr>
              <a:t>iep</a:t>
            </a:r>
            <a:r>
              <a:rPr lang="en-US" sz="1800" b="1">
                <a:solidFill>
                  <a:schemeClr val="accent1">
                    <a:lumMod val="60000"/>
                    <a:lumOff val="40000"/>
                  </a:schemeClr>
                </a:solidFill>
                <a:hlinkClick r:id="rId3">
                  <a:extLst>
                    <a:ext uri="{A12FA001-AC4F-418D-AE19-62706E023703}">
                      <ahyp:hlinkClr xmlns:ahyp="http://schemas.microsoft.com/office/drawing/2018/hyperlinkcolor" val="tx"/>
                    </a:ext>
                  </a:extLst>
                </a:hlinkClick>
              </a:rPr>
              <a:t>-goals/</a:t>
            </a:r>
            <a:r>
              <a:rPr lang="en-US" sz="1800" b="1">
                <a:solidFill>
                  <a:schemeClr val="bg2"/>
                </a:solidFill>
              </a:rPr>
              <a:t> </a:t>
            </a:r>
          </a:p>
          <a:p>
            <a:endParaRPr lang="en-US"/>
          </a:p>
        </p:txBody>
      </p:sp>
    </p:spTree>
    <p:extLst>
      <p:ext uri="{BB962C8B-B14F-4D97-AF65-F5344CB8AC3E}">
        <p14:creationId xmlns:p14="http://schemas.microsoft.com/office/powerpoint/2010/main" val="1173713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9621" y="0"/>
            <a:ext cx="8153400" cy="922256"/>
          </a:xfrm>
        </p:spPr>
        <p:txBody>
          <a:bodyPr/>
          <a:lstStyle/>
          <a:p>
            <a:pPr algn="ctr"/>
            <a:r>
              <a:rPr lang="en-US" sz="2800" u="sng">
                <a:solidFill>
                  <a:schemeClr val="tx1"/>
                </a:solidFill>
              </a:rPr>
              <a:t>Written Notice Importance in Case Law</a:t>
            </a:r>
            <a:endParaRPr lang="en-US" sz="2800" u="sng"/>
          </a:p>
        </p:txBody>
      </p:sp>
      <p:sp>
        <p:nvSpPr>
          <p:cNvPr id="2" name="Content Placeholder 1">
            <a:extLst>
              <a:ext uri="{FF2B5EF4-FFF2-40B4-BE49-F238E27FC236}">
                <a16:creationId xmlns:a16="http://schemas.microsoft.com/office/drawing/2014/main" id="{7148E963-3431-4F68-AA49-D892B6989A76}"/>
              </a:ext>
            </a:extLst>
          </p:cNvPr>
          <p:cNvSpPr>
            <a:spLocks noGrp="1"/>
          </p:cNvSpPr>
          <p:nvPr>
            <p:ph idx="1"/>
          </p:nvPr>
        </p:nvSpPr>
        <p:spPr>
          <a:xfrm>
            <a:off x="499621" y="1458798"/>
            <a:ext cx="8644379" cy="4267200"/>
          </a:xfrm>
        </p:spPr>
        <p:txBody>
          <a:bodyPr/>
          <a:lstStyle/>
          <a:p>
            <a:pPr marL="0" indent="0">
              <a:buNone/>
            </a:pPr>
            <a:r>
              <a:rPr lang="en-US" b="1" u="sng">
                <a:solidFill>
                  <a:schemeClr val="bg1"/>
                </a:solidFill>
              </a:rPr>
              <a:t>Some common mistakes</a:t>
            </a:r>
            <a:r>
              <a:rPr lang="en-US">
                <a:solidFill>
                  <a:schemeClr val="bg1"/>
                </a:solidFill>
              </a:rPr>
              <a:t>:</a:t>
            </a:r>
          </a:p>
          <a:p>
            <a:pPr lvl="1"/>
            <a:r>
              <a:rPr lang="en-US">
                <a:solidFill>
                  <a:schemeClr val="bg1"/>
                </a:solidFill>
              </a:rPr>
              <a:t>The Written Notice failed to document the team discussion about the child’s current lack of progress (either there was no data available, the discussion never happened, or the discussion happened and wasn’t documented in the WN).  </a:t>
            </a:r>
          </a:p>
          <a:p>
            <a:pPr lvl="1"/>
            <a:r>
              <a:rPr lang="en-US">
                <a:solidFill>
                  <a:schemeClr val="bg1"/>
                </a:solidFill>
              </a:rPr>
              <a:t>The lack of progress discussion should prompt the IEP team to look at goals, accommodations/modifications and services, what isn’t working, what needs to be done differently etc.</a:t>
            </a:r>
          </a:p>
          <a:p>
            <a:pPr lvl="1"/>
            <a:r>
              <a:rPr lang="en-US">
                <a:solidFill>
                  <a:schemeClr val="bg1"/>
                </a:solidFill>
              </a:rPr>
              <a:t>The discussion and changes should be documented in the written notice in detail</a:t>
            </a:r>
          </a:p>
          <a:p>
            <a:endParaRPr lang="en-US"/>
          </a:p>
        </p:txBody>
      </p:sp>
    </p:spTree>
    <p:extLst>
      <p:ext uri="{BB962C8B-B14F-4D97-AF65-F5344CB8AC3E}">
        <p14:creationId xmlns:p14="http://schemas.microsoft.com/office/powerpoint/2010/main" val="162895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C1A9392-FD52-4BDA-9BAA-1DB590CFF133}"/>
              </a:ext>
            </a:extLst>
          </p:cNvPr>
          <p:cNvSpPr>
            <a:spLocks noGrp="1"/>
          </p:cNvSpPr>
          <p:nvPr>
            <p:ph idx="1"/>
          </p:nvPr>
        </p:nvSpPr>
        <p:spPr>
          <a:xfrm>
            <a:off x="734211" y="1198874"/>
            <a:ext cx="7675577" cy="4460251"/>
          </a:xfrm>
          <a:solidFill>
            <a:schemeClr val="bg1">
              <a:lumMod val="85000"/>
            </a:schemeClr>
          </a:solidFill>
          <a:effectLst>
            <a:outerShdw blurRad="50800" dist="38100" dir="2700000" algn="tl" rotWithShape="0">
              <a:prstClr val="black">
                <a:alpha val="40000"/>
              </a:prstClr>
            </a:outerShdw>
          </a:effectLst>
        </p:spPr>
        <p:txBody>
          <a:bodyPr/>
          <a:lstStyle/>
          <a:p>
            <a:pPr marL="0" indent="0" algn="ctr">
              <a:buNone/>
            </a:pPr>
            <a:r>
              <a:rPr lang="en-US" sz="3200" b="1" u="sng">
                <a:solidFill>
                  <a:schemeClr val="tx1"/>
                </a:solidFill>
              </a:rPr>
              <a:t>Advance Written Notice</a:t>
            </a:r>
            <a:r>
              <a:rPr lang="en-US" sz="3200" b="1">
                <a:solidFill>
                  <a:schemeClr val="tx1"/>
                </a:solidFill>
              </a:rPr>
              <a:t> </a:t>
            </a:r>
          </a:p>
          <a:p>
            <a:pPr marL="0" indent="0" algn="ctr">
              <a:buNone/>
            </a:pPr>
            <a:endParaRPr lang="en-US" sz="2000" b="1">
              <a:solidFill>
                <a:schemeClr val="tx1"/>
              </a:solidFill>
            </a:endParaRPr>
          </a:p>
          <a:p>
            <a:pPr marL="0" indent="0" algn="ctr">
              <a:buNone/>
            </a:pPr>
            <a:endParaRPr lang="en-US" sz="2000" b="1">
              <a:solidFill>
                <a:schemeClr val="tx1"/>
              </a:solidFill>
            </a:endParaRPr>
          </a:p>
          <a:p>
            <a:pPr marL="0" indent="0" algn="ctr">
              <a:buNone/>
            </a:pPr>
            <a:r>
              <a:rPr lang="en-US" b="1">
                <a:solidFill>
                  <a:schemeClr val="tx1"/>
                </a:solidFill>
              </a:rPr>
              <a:t>The AWN is used to provide notice to parties of an upcoming IEP/IFSP Team meeting.</a:t>
            </a:r>
          </a:p>
          <a:p>
            <a:pPr marL="0" indent="0" algn="ctr">
              <a:buNone/>
            </a:pPr>
            <a:endParaRPr lang="en-US" sz="2400" b="1">
              <a:solidFill>
                <a:schemeClr val="tx1"/>
              </a:solidFill>
            </a:endParaRPr>
          </a:p>
          <a:p>
            <a:pPr marL="0" indent="0" algn="ctr">
              <a:buNone/>
            </a:pPr>
            <a:endParaRPr lang="en-US" sz="2000">
              <a:solidFill>
                <a:schemeClr val="tx1"/>
              </a:solidFill>
            </a:endParaRPr>
          </a:p>
          <a:p>
            <a:pPr lvl="1">
              <a:buFont typeface="Arial" panose="020B0604020202020204" pitchFamily="34" charset="0"/>
              <a:buChar char="•"/>
            </a:pPr>
            <a:endParaRPr lang="en-US" sz="2000">
              <a:solidFill>
                <a:schemeClr val="tx1"/>
              </a:solidFill>
            </a:endParaRPr>
          </a:p>
          <a:p>
            <a:pPr lvl="1">
              <a:buFont typeface="Arial" panose="020B0604020202020204" pitchFamily="34" charset="0"/>
              <a:buChar char="•"/>
            </a:pPr>
            <a:endParaRPr lang="en-US">
              <a:solidFill>
                <a:schemeClr val="tx1"/>
              </a:solidFill>
            </a:endParaRPr>
          </a:p>
          <a:p>
            <a:pPr lvl="1">
              <a:buFont typeface="Arial" panose="020B0604020202020204" pitchFamily="34" charset="0"/>
              <a:buChar char="•"/>
            </a:pPr>
            <a:endParaRPr lang="en-US">
              <a:solidFill>
                <a:schemeClr val="tx1"/>
              </a:solidFill>
            </a:endParaRPr>
          </a:p>
          <a:p>
            <a:pPr lvl="1">
              <a:buFont typeface="Arial" panose="020B0604020202020204" pitchFamily="34" charset="0"/>
              <a:buChar char="•"/>
            </a:pPr>
            <a:endParaRPr lang="en-US">
              <a:solidFill>
                <a:schemeClr val="tx1"/>
              </a:solidFill>
            </a:endParaRPr>
          </a:p>
          <a:p>
            <a:endParaRPr lang="en-US"/>
          </a:p>
        </p:txBody>
      </p:sp>
      <p:pic>
        <p:nvPicPr>
          <p:cNvPr id="4" name="Picture 3">
            <a:extLst>
              <a:ext uri="{FF2B5EF4-FFF2-40B4-BE49-F238E27FC236}">
                <a16:creationId xmlns:a16="http://schemas.microsoft.com/office/drawing/2014/main" id="{F017929C-4253-4E1A-8E9A-8ABC81DB706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07684" y="3734899"/>
            <a:ext cx="2646791" cy="1564640"/>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1F6D5C9-0E8E-4BC0-8C28-DE32D78C1F71}"/>
              </a:ext>
            </a:extLst>
          </p:cNvPr>
          <p:cNvSpPr txBox="1"/>
          <p:nvPr/>
        </p:nvSpPr>
        <p:spPr>
          <a:xfrm>
            <a:off x="3307684" y="5371610"/>
            <a:ext cx="3039752" cy="215444"/>
          </a:xfrm>
          <a:prstGeom prst="rect">
            <a:avLst/>
          </a:prstGeom>
          <a:noFill/>
        </p:spPr>
        <p:txBody>
          <a:bodyPr wrap="square" rtlCol="0">
            <a:spAutoFit/>
          </a:bodyPr>
          <a:lstStyle/>
          <a:p>
            <a:r>
              <a:rPr lang="en-US" sz="800" b="1">
                <a:hlinkClick r:id="rId3" tooltip="https://owl.excelsior.edu/grammar-essentials/punctuation/punctuation-time-to-write/"/>
              </a:rPr>
              <a:t>This Photo</a:t>
            </a:r>
            <a:r>
              <a:rPr lang="en-US" sz="800" b="1"/>
              <a:t> by Unknown Author is licensed under </a:t>
            </a:r>
            <a:r>
              <a:rPr lang="en-US" sz="800" b="1">
                <a:hlinkClick r:id="rId4" tooltip="https://creativecommons.org/licenses/by/3.0/"/>
              </a:rPr>
              <a:t>CC BY</a:t>
            </a:r>
            <a:endParaRPr lang="en-US" sz="800" b="1"/>
          </a:p>
        </p:txBody>
      </p:sp>
    </p:spTree>
    <p:extLst>
      <p:ext uri="{BB962C8B-B14F-4D97-AF65-F5344CB8AC3E}">
        <p14:creationId xmlns:p14="http://schemas.microsoft.com/office/powerpoint/2010/main" val="3471436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5300" y="141454"/>
            <a:ext cx="8153400" cy="846840"/>
          </a:xfrm>
        </p:spPr>
        <p:txBody>
          <a:bodyPr/>
          <a:lstStyle/>
          <a:p>
            <a:pPr algn="ctr"/>
            <a:r>
              <a:rPr lang="en-US" sz="2800" u="sng">
                <a:solidFill>
                  <a:schemeClr val="tx1"/>
                </a:solidFill>
              </a:rPr>
              <a:t>Written Notice Importance in Case Law</a:t>
            </a:r>
            <a:endParaRPr lang="en-US" sz="2800" u="sng"/>
          </a:p>
        </p:txBody>
      </p:sp>
      <p:sp>
        <p:nvSpPr>
          <p:cNvPr id="2" name="Content Placeholder 1">
            <a:extLst>
              <a:ext uri="{FF2B5EF4-FFF2-40B4-BE49-F238E27FC236}">
                <a16:creationId xmlns:a16="http://schemas.microsoft.com/office/drawing/2014/main" id="{7148E963-3431-4F68-AA49-D892B6989A76}"/>
              </a:ext>
            </a:extLst>
          </p:cNvPr>
          <p:cNvSpPr>
            <a:spLocks noGrp="1"/>
          </p:cNvSpPr>
          <p:nvPr>
            <p:ph idx="1"/>
          </p:nvPr>
        </p:nvSpPr>
        <p:spPr>
          <a:xfrm>
            <a:off x="359789" y="1652186"/>
            <a:ext cx="8424421" cy="4267200"/>
          </a:xfrm>
        </p:spPr>
        <p:txBody>
          <a:bodyPr/>
          <a:lstStyle/>
          <a:p>
            <a:pPr marL="0" indent="0">
              <a:buNone/>
            </a:pPr>
            <a:r>
              <a:rPr lang="en-US" b="1" u="sng">
                <a:solidFill>
                  <a:schemeClr val="bg1"/>
                </a:solidFill>
              </a:rPr>
              <a:t>Some common mistakes</a:t>
            </a:r>
            <a:r>
              <a:rPr lang="en-US">
                <a:solidFill>
                  <a:schemeClr val="bg1"/>
                </a:solidFill>
              </a:rPr>
              <a:t>:</a:t>
            </a:r>
          </a:p>
        </p:txBody>
      </p:sp>
      <p:sp>
        <p:nvSpPr>
          <p:cNvPr id="4" name="Rectangle 3">
            <a:extLst>
              <a:ext uri="{FF2B5EF4-FFF2-40B4-BE49-F238E27FC236}">
                <a16:creationId xmlns:a16="http://schemas.microsoft.com/office/drawing/2014/main" id="{9AA95D12-291F-4DD3-83C5-2D71171CC6CA}"/>
              </a:ext>
            </a:extLst>
          </p:cNvPr>
          <p:cNvSpPr/>
          <p:nvPr/>
        </p:nvSpPr>
        <p:spPr>
          <a:xfrm>
            <a:off x="127247" y="2380425"/>
            <a:ext cx="8153400" cy="2825389"/>
          </a:xfrm>
          <a:prstGeom prst="rect">
            <a:avLst/>
          </a:prstGeom>
        </p:spPr>
        <p:txBody>
          <a:bodyPr wrap="square">
            <a:spAutoFit/>
          </a:bodyPr>
          <a:lstStyle/>
          <a:p>
            <a:pPr marL="742950" lvl="1" indent="-285750">
              <a:spcBef>
                <a:spcPct val="20000"/>
              </a:spcBef>
              <a:buFontTx/>
              <a:buChar char="–"/>
            </a:pPr>
            <a:r>
              <a:rPr lang="en-US" sz="2400" kern="0">
                <a:solidFill>
                  <a:schemeClr val="bg1"/>
                </a:solidFill>
                <a:latin typeface="Calibri" panose="020F0502020204030204" pitchFamily="34" charset="0"/>
              </a:rPr>
              <a:t>The Written Notice indicates a change of Least Restrictive Environment without indication of the parents' disagreement/agreement to the changes</a:t>
            </a:r>
          </a:p>
          <a:p>
            <a:pPr marL="742950" lvl="1" indent="-285750">
              <a:spcBef>
                <a:spcPct val="20000"/>
              </a:spcBef>
              <a:buFontTx/>
              <a:buChar char="–"/>
            </a:pPr>
            <a:r>
              <a:rPr lang="en-US" sz="2400" kern="0">
                <a:solidFill>
                  <a:schemeClr val="bg1"/>
                </a:solidFill>
                <a:latin typeface="Calibri" panose="020F0502020204030204" pitchFamily="34" charset="0"/>
              </a:rPr>
              <a:t>LRE change happens without 7-day notice</a:t>
            </a:r>
          </a:p>
          <a:p>
            <a:pPr marL="742950" lvl="1" indent="-285750">
              <a:spcBef>
                <a:spcPct val="20000"/>
              </a:spcBef>
              <a:buFontTx/>
              <a:buChar char="–"/>
            </a:pPr>
            <a:r>
              <a:rPr lang="en-US" sz="2400" kern="0">
                <a:solidFill>
                  <a:schemeClr val="bg1"/>
                </a:solidFill>
                <a:latin typeface="Calibri" panose="020F0502020204030204" pitchFamily="34" charset="0"/>
              </a:rPr>
              <a:t>The District needs to indicate in the Written Notice the disagreement/agreement discussion and why the IEP team made the LRE change.</a:t>
            </a:r>
          </a:p>
        </p:txBody>
      </p:sp>
      <p:pic>
        <p:nvPicPr>
          <p:cNvPr id="6" name="Picture 5" descr="Icon&#10;&#10;Description automatically generated">
            <a:extLst>
              <a:ext uri="{FF2B5EF4-FFF2-40B4-BE49-F238E27FC236}">
                <a16:creationId xmlns:a16="http://schemas.microsoft.com/office/drawing/2014/main" id="{E7B2493D-C13E-4424-B806-6115B0F766D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7358006" y="772113"/>
            <a:ext cx="1591173" cy="1591173"/>
          </a:xfrm>
          <a:prstGeom prst="rect">
            <a:avLst/>
          </a:prstGeom>
        </p:spPr>
      </p:pic>
      <p:sp>
        <p:nvSpPr>
          <p:cNvPr id="7" name="TextBox 6">
            <a:extLst>
              <a:ext uri="{FF2B5EF4-FFF2-40B4-BE49-F238E27FC236}">
                <a16:creationId xmlns:a16="http://schemas.microsoft.com/office/drawing/2014/main" id="{04B2D158-0422-4468-9B38-F33377640CBB}"/>
              </a:ext>
            </a:extLst>
          </p:cNvPr>
          <p:cNvSpPr txBox="1"/>
          <p:nvPr/>
        </p:nvSpPr>
        <p:spPr>
          <a:xfrm flipH="1">
            <a:off x="7517083" y="2156320"/>
            <a:ext cx="1713756" cy="338554"/>
          </a:xfrm>
          <a:prstGeom prst="rect">
            <a:avLst/>
          </a:prstGeom>
          <a:noFill/>
        </p:spPr>
        <p:txBody>
          <a:bodyPr wrap="square" rtlCol="0">
            <a:spAutoFit/>
          </a:bodyPr>
          <a:lstStyle/>
          <a:p>
            <a:r>
              <a:rPr lang="en-US" sz="800" b="1">
                <a:hlinkClick r:id="rId3" tooltip="https://commons.wikimedia.org/wiki/File:Gnome-emblem-important.svg"/>
              </a:rPr>
              <a:t>This Photo</a:t>
            </a:r>
            <a:r>
              <a:rPr lang="en-US" sz="800" b="1"/>
              <a:t> by Unknown Author is licensed under </a:t>
            </a:r>
            <a:r>
              <a:rPr lang="en-US" sz="800" b="1">
                <a:hlinkClick r:id="rId4" tooltip="https://creativecommons.org/licenses/by-sa/3.0/"/>
              </a:rPr>
              <a:t>CC BY-SA</a:t>
            </a:r>
            <a:endParaRPr lang="en-US" sz="800" b="1"/>
          </a:p>
        </p:txBody>
      </p:sp>
    </p:spTree>
    <p:extLst>
      <p:ext uri="{BB962C8B-B14F-4D97-AF65-F5344CB8AC3E}">
        <p14:creationId xmlns:p14="http://schemas.microsoft.com/office/powerpoint/2010/main" val="17057828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koala eating leaves&#10;&#10;Description automatically generated">
            <a:extLst>
              <a:ext uri="{FF2B5EF4-FFF2-40B4-BE49-F238E27FC236}">
                <a16:creationId xmlns:a16="http://schemas.microsoft.com/office/drawing/2014/main" id="{C1E79AED-F401-824A-646A-1A4EBCF75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556" y="258136"/>
            <a:ext cx="4751037" cy="6337883"/>
          </a:xfrm>
          <a:prstGeom prst="rect">
            <a:avLst/>
          </a:prstGeom>
        </p:spPr>
      </p:pic>
      <p:sp>
        <p:nvSpPr>
          <p:cNvPr id="7" name="TextBox 6">
            <a:extLst>
              <a:ext uri="{FF2B5EF4-FFF2-40B4-BE49-F238E27FC236}">
                <a16:creationId xmlns:a16="http://schemas.microsoft.com/office/drawing/2014/main" id="{88E7095C-AAC1-56FC-4223-4309413B7E7D}"/>
              </a:ext>
            </a:extLst>
          </p:cNvPr>
          <p:cNvSpPr txBox="1"/>
          <p:nvPr/>
        </p:nvSpPr>
        <p:spPr>
          <a:xfrm>
            <a:off x="1493240" y="2566854"/>
            <a:ext cx="2189527" cy="1569660"/>
          </a:xfrm>
          <a:prstGeom prst="rect">
            <a:avLst/>
          </a:prstGeom>
          <a:noFill/>
          <a:ln>
            <a:solidFill>
              <a:schemeClr val="bg2"/>
            </a:solidFill>
          </a:ln>
        </p:spPr>
        <p:txBody>
          <a:bodyPr wrap="square" rtlCol="0">
            <a:spAutoFit/>
          </a:bodyPr>
          <a:lstStyle/>
          <a:p>
            <a:pPr algn="ctr"/>
            <a:r>
              <a:rPr lang="en-US" sz="2400">
                <a:solidFill>
                  <a:schemeClr val="bg2"/>
                </a:solidFill>
              </a:rPr>
              <a:t>If it’s not in the Written Notice, it didn’t happen.</a:t>
            </a:r>
          </a:p>
        </p:txBody>
      </p:sp>
      <p:sp>
        <p:nvSpPr>
          <p:cNvPr id="9" name="Arrow: Right 8">
            <a:extLst>
              <a:ext uri="{FF2B5EF4-FFF2-40B4-BE49-F238E27FC236}">
                <a16:creationId xmlns:a16="http://schemas.microsoft.com/office/drawing/2014/main" id="{A38E7AC3-AECF-1439-0CFF-DD9EA95B44A7}"/>
              </a:ext>
            </a:extLst>
          </p:cNvPr>
          <p:cNvSpPr/>
          <p:nvPr/>
        </p:nvSpPr>
        <p:spPr>
          <a:xfrm>
            <a:off x="83889" y="3020387"/>
            <a:ext cx="1803634" cy="103149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Don’t forget…</a:t>
            </a:r>
          </a:p>
        </p:txBody>
      </p:sp>
    </p:spTree>
    <p:extLst>
      <p:ext uri="{BB962C8B-B14F-4D97-AF65-F5344CB8AC3E}">
        <p14:creationId xmlns:p14="http://schemas.microsoft.com/office/powerpoint/2010/main" val="39406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87F9D8-9F13-4C07-AC5B-25C6A9D2A5EB}"/>
              </a:ext>
            </a:extLst>
          </p:cNvPr>
          <p:cNvSpPr>
            <a:spLocks noGrp="1"/>
          </p:cNvSpPr>
          <p:nvPr>
            <p:ph idx="1"/>
          </p:nvPr>
        </p:nvSpPr>
        <p:spPr>
          <a:xfrm>
            <a:off x="533400" y="1147665"/>
            <a:ext cx="8153400" cy="4795935"/>
          </a:xfrm>
        </p:spPr>
        <p:txBody>
          <a:bodyPr/>
          <a:lstStyle/>
          <a:p>
            <a:pPr marL="0" indent="0" algn="ctr">
              <a:buNone/>
            </a:pPr>
            <a:r>
              <a:rPr lang="en-US" sz="6000" b="1">
                <a:solidFill>
                  <a:srgbClr val="FF0000"/>
                </a:solidFill>
              </a:rPr>
              <a:t>Commonly Asked Questions – </a:t>
            </a:r>
          </a:p>
        </p:txBody>
      </p:sp>
      <p:pic>
        <p:nvPicPr>
          <p:cNvPr id="5" name="Picture 4" descr="A picture containing tool, scissors, goggles, spectacles&#10;&#10;Description automatically generated">
            <a:extLst>
              <a:ext uri="{FF2B5EF4-FFF2-40B4-BE49-F238E27FC236}">
                <a16:creationId xmlns:a16="http://schemas.microsoft.com/office/drawing/2014/main" id="{AE3E1F99-D9AD-4666-8E8B-61964072B78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29372" y="3663477"/>
            <a:ext cx="4161456" cy="2351223"/>
          </a:xfrm>
          <a:prstGeom prst="rect">
            <a:avLst/>
          </a:prstGeom>
        </p:spPr>
      </p:pic>
      <p:sp>
        <p:nvSpPr>
          <p:cNvPr id="6" name="TextBox 5">
            <a:extLst>
              <a:ext uri="{FF2B5EF4-FFF2-40B4-BE49-F238E27FC236}">
                <a16:creationId xmlns:a16="http://schemas.microsoft.com/office/drawing/2014/main" id="{B663B20C-C575-479A-93BD-18C6BACA40D1}"/>
              </a:ext>
            </a:extLst>
          </p:cNvPr>
          <p:cNvSpPr txBox="1"/>
          <p:nvPr/>
        </p:nvSpPr>
        <p:spPr>
          <a:xfrm>
            <a:off x="2743196" y="6085801"/>
            <a:ext cx="3657607" cy="230832"/>
          </a:xfrm>
          <a:prstGeom prst="rect">
            <a:avLst/>
          </a:prstGeom>
          <a:noFill/>
        </p:spPr>
        <p:txBody>
          <a:bodyPr wrap="square" rtlCol="0">
            <a:spAutoFit/>
          </a:bodyPr>
          <a:lstStyle/>
          <a:p>
            <a:r>
              <a:rPr lang="en-US" sz="900" b="1">
                <a:hlinkClick r:id="rId3" tooltip="https://pngimg.com/download/38187"/>
              </a:rPr>
              <a:t>This Photo</a:t>
            </a:r>
            <a:r>
              <a:rPr lang="en-US" sz="900" b="1"/>
              <a:t> by Unknown Author is licensed under </a:t>
            </a:r>
            <a:r>
              <a:rPr lang="en-US" sz="900" b="1">
                <a:hlinkClick r:id="rId4" tooltip="https://creativecommons.org/licenses/by-nc/3.0/"/>
              </a:rPr>
              <a:t>CC BY-NC</a:t>
            </a:r>
            <a:endParaRPr lang="en-US" sz="900" b="1"/>
          </a:p>
        </p:txBody>
      </p:sp>
    </p:spTree>
    <p:extLst>
      <p:ext uri="{BB962C8B-B14F-4D97-AF65-F5344CB8AC3E}">
        <p14:creationId xmlns:p14="http://schemas.microsoft.com/office/powerpoint/2010/main" val="3242448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644E91-3409-4F6B-ADE3-DFE7242F5E41}"/>
              </a:ext>
            </a:extLst>
          </p:cNvPr>
          <p:cNvSpPr>
            <a:spLocks noGrp="1"/>
          </p:cNvSpPr>
          <p:nvPr>
            <p:ph idx="1"/>
          </p:nvPr>
        </p:nvSpPr>
        <p:spPr>
          <a:xfrm>
            <a:off x="533400" y="1611630"/>
            <a:ext cx="8153400" cy="4712970"/>
          </a:xfrm>
        </p:spPr>
        <p:txBody>
          <a:bodyPr/>
          <a:lstStyle/>
          <a:p>
            <a:pPr marL="0" lvl="0" indent="0" algn="ctr">
              <a:buNone/>
            </a:pPr>
            <a:r>
              <a:rPr lang="en-US" b="1">
                <a:solidFill>
                  <a:schemeClr val="tx1"/>
                </a:solidFill>
                <a:highlight>
                  <a:srgbClr val="FFFF99"/>
                </a:highlight>
              </a:rPr>
              <a:t>Do the words “Least Restrictive Environment”</a:t>
            </a:r>
          </a:p>
          <a:p>
            <a:pPr marL="0" lvl="0" indent="0" algn="ctr">
              <a:buNone/>
            </a:pPr>
            <a:r>
              <a:rPr lang="en-US" b="1">
                <a:solidFill>
                  <a:schemeClr val="tx1"/>
                </a:solidFill>
                <a:highlight>
                  <a:srgbClr val="FFFF99"/>
                </a:highlight>
              </a:rPr>
              <a:t>need to appear in the Written Notice?</a:t>
            </a:r>
            <a:endParaRPr lang="en-US">
              <a:solidFill>
                <a:schemeClr val="tx1"/>
              </a:solidFill>
              <a:highlight>
                <a:srgbClr val="FFFF99"/>
              </a:highlight>
            </a:endParaRPr>
          </a:p>
          <a:p>
            <a:pPr marL="0" indent="0">
              <a:buNone/>
            </a:pPr>
            <a:endParaRPr lang="en-US" sz="2700">
              <a:solidFill>
                <a:schemeClr val="tx1"/>
              </a:solidFill>
            </a:endParaRPr>
          </a:p>
          <a:p>
            <a:pPr marL="0" indent="0">
              <a:buNone/>
            </a:pPr>
            <a:r>
              <a:rPr lang="en-US" sz="2700">
                <a:solidFill>
                  <a:schemeClr val="bg1"/>
                </a:solidFill>
              </a:rPr>
              <a:t>No, we do not look for that level of specificity, but if your director wants that documented, feel free to include it.  However, there does need to be clear documentation that LRE for the child was discussed at every IEP Team Meeting.  </a:t>
            </a:r>
            <a:endParaRPr lang="en-US" sz="2400">
              <a:solidFill>
                <a:schemeClr val="bg1"/>
              </a:solidFill>
            </a:endParaRPr>
          </a:p>
          <a:p>
            <a:pPr marL="0" indent="0">
              <a:buNone/>
            </a:pPr>
            <a:endParaRPr lang="en-US" sz="2400">
              <a:solidFill>
                <a:schemeClr val="tx1"/>
              </a:solidFill>
            </a:endParaRPr>
          </a:p>
          <a:p>
            <a:pPr marL="0" indent="0">
              <a:buNone/>
            </a:pPr>
            <a:endParaRPr lang="en-US" sz="2400">
              <a:solidFill>
                <a:schemeClr val="tx1"/>
              </a:solidFill>
            </a:endParaRPr>
          </a:p>
          <a:p>
            <a:pPr marL="0" indent="0">
              <a:buNone/>
            </a:pPr>
            <a:endParaRPr lang="en-US" b="1">
              <a:solidFill>
                <a:schemeClr val="tx1"/>
              </a:solidFill>
              <a:highlight>
                <a:srgbClr val="FFFF00"/>
              </a:highlight>
            </a:endParaRPr>
          </a:p>
        </p:txBody>
      </p:sp>
    </p:spTree>
    <p:extLst>
      <p:ext uri="{BB962C8B-B14F-4D97-AF65-F5344CB8AC3E}">
        <p14:creationId xmlns:p14="http://schemas.microsoft.com/office/powerpoint/2010/main" val="3493753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644E91-3409-4F6B-ADE3-DFE7242F5E41}"/>
              </a:ext>
            </a:extLst>
          </p:cNvPr>
          <p:cNvSpPr>
            <a:spLocks noGrp="1"/>
          </p:cNvSpPr>
          <p:nvPr>
            <p:ph idx="1"/>
          </p:nvPr>
        </p:nvSpPr>
        <p:spPr>
          <a:xfrm>
            <a:off x="533400" y="1611630"/>
            <a:ext cx="8153400" cy="4712970"/>
          </a:xfrm>
        </p:spPr>
        <p:txBody>
          <a:bodyPr/>
          <a:lstStyle/>
          <a:p>
            <a:pPr marL="0" lvl="0" indent="0" algn="ctr">
              <a:buNone/>
            </a:pPr>
            <a:r>
              <a:rPr lang="en-US" b="1">
                <a:solidFill>
                  <a:schemeClr val="tx1"/>
                </a:solidFill>
                <a:highlight>
                  <a:srgbClr val="FFFF99"/>
                </a:highlight>
              </a:rPr>
              <a:t>Where should the conversation of COVID-19 be documented in the Written Notice?</a:t>
            </a:r>
          </a:p>
          <a:p>
            <a:pPr marL="0" indent="0">
              <a:buNone/>
            </a:pPr>
            <a:endParaRPr lang="en-US" sz="2700">
              <a:solidFill>
                <a:schemeClr val="tx1"/>
              </a:solidFill>
            </a:endParaRPr>
          </a:p>
          <a:p>
            <a:pPr marL="0" indent="0">
              <a:buNone/>
            </a:pPr>
            <a:r>
              <a:rPr lang="en-US" sz="2700">
                <a:solidFill>
                  <a:schemeClr val="bg1"/>
                </a:solidFill>
              </a:rPr>
              <a:t>The impact of COVID-19 should be noted in the WN in a way that best documents the team discussion.  It can be noted in Section 3, 4 or 5, and could be included in Section 6 if there are Parent Concerns.  </a:t>
            </a:r>
          </a:p>
          <a:p>
            <a:pPr marL="0" indent="0">
              <a:buNone/>
            </a:pPr>
            <a:endParaRPr lang="en-US" sz="2400">
              <a:solidFill>
                <a:schemeClr val="tx1"/>
              </a:solidFill>
            </a:endParaRPr>
          </a:p>
          <a:p>
            <a:pPr marL="0" indent="0">
              <a:buNone/>
            </a:pPr>
            <a:endParaRPr lang="en-US" sz="2400">
              <a:solidFill>
                <a:schemeClr val="tx1"/>
              </a:solidFill>
            </a:endParaRPr>
          </a:p>
          <a:p>
            <a:pPr marL="0" indent="0">
              <a:buNone/>
            </a:pPr>
            <a:endParaRPr lang="en-US" sz="2400">
              <a:solidFill>
                <a:schemeClr val="tx1"/>
              </a:solidFill>
            </a:endParaRPr>
          </a:p>
          <a:p>
            <a:pPr marL="0" indent="0">
              <a:buNone/>
            </a:pPr>
            <a:endParaRPr lang="en-US" b="1">
              <a:solidFill>
                <a:schemeClr val="tx1"/>
              </a:solidFill>
              <a:highlight>
                <a:srgbClr val="FFFF00"/>
              </a:highlight>
            </a:endParaRPr>
          </a:p>
        </p:txBody>
      </p:sp>
    </p:spTree>
    <p:extLst>
      <p:ext uri="{BB962C8B-B14F-4D97-AF65-F5344CB8AC3E}">
        <p14:creationId xmlns:p14="http://schemas.microsoft.com/office/powerpoint/2010/main" val="3147383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644E91-3409-4F6B-ADE3-DFE7242F5E41}"/>
              </a:ext>
            </a:extLst>
          </p:cNvPr>
          <p:cNvSpPr>
            <a:spLocks noGrp="1"/>
          </p:cNvSpPr>
          <p:nvPr>
            <p:ph idx="1"/>
          </p:nvPr>
        </p:nvSpPr>
        <p:spPr>
          <a:xfrm>
            <a:off x="533400" y="1611630"/>
            <a:ext cx="8153400" cy="4712970"/>
          </a:xfrm>
        </p:spPr>
        <p:txBody>
          <a:bodyPr/>
          <a:lstStyle/>
          <a:p>
            <a:pPr marL="0" lvl="0" indent="0" algn="ctr">
              <a:buNone/>
            </a:pPr>
            <a:r>
              <a:rPr lang="en-US" b="1">
                <a:solidFill>
                  <a:schemeClr val="tx1"/>
                </a:solidFill>
                <a:highlight>
                  <a:srgbClr val="FFFF99"/>
                </a:highlight>
              </a:rPr>
              <a:t>What if the parent waives their right to 7-day notice?</a:t>
            </a:r>
          </a:p>
          <a:p>
            <a:pPr marL="0" indent="0">
              <a:buNone/>
            </a:pPr>
            <a:endParaRPr lang="en-US" sz="2700">
              <a:solidFill>
                <a:schemeClr val="tx1"/>
              </a:solidFill>
            </a:endParaRPr>
          </a:p>
          <a:p>
            <a:pPr marL="0" indent="0">
              <a:buNone/>
            </a:pPr>
            <a:r>
              <a:rPr lang="en-US" sz="2700">
                <a:solidFill>
                  <a:schemeClr val="bg1"/>
                </a:solidFill>
              </a:rPr>
              <a:t>Only the parent can waive this right, and it needs to be documented in the WN that “the </a:t>
            </a:r>
            <a:r>
              <a:rPr lang="en-US" sz="2700" i="1">
                <a:solidFill>
                  <a:schemeClr val="bg1"/>
                </a:solidFill>
              </a:rPr>
              <a:t>parent</a:t>
            </a:r>
            <a:r>
              <a:rPr lang="en-US" sz="2700">
                <a:solidFill>
                  <a:schemeClr val="bg1"/>
                </a:solidFill>
              </a:rPr>
              <a:t> waived their right”.  It is not a team decision.  </a:t>
            </a:r>
          </a:p>
          <a:p>
            <a:pPr marL="0" indent="0">
              <a:buNone/>
            </a:pPr>
            <a:endParaRPr lang="en-US" sz="2400">
              <a:solidFill>
                <a:schemeClr val="tx1"/>
              </a:solidFill>
            </a:endParaRPr>
          </a:p>
          <a:p>
            <a:pPr marL="0" indent="0">
              <a:buNone/>
            </a:pPr>
            <a:endParaRPr lang="en-US" sz="2400">
              <a:solidFill>
                <a:schemeClr val="tx1"/>
              </a:solidFill>
            </a:endParaRPr>
          </a:p>
          <a:p>
            <a:pPr marL="0" indent="0">
              <a:buNone/>
            </a:pPr>
            <a:endParaRPr lang="en-US" sz="2400">
              <a:solidFill>
                <a:schemeClr val="tx1"/>
              </a:solidFill>
            </a:endParaRPr>
          </a:p>
          <a:p>
            <a:pPr marL="0" indent="0">
              <a:buNone/>
            </a:pPr>
            <a:endParaRPr lang="en-US" b="1">
              <a:solidFill>
                <a:schemeClr val="tx1"/>
              </a:solidFill>
              <a:highlight>
                <a:srgbClr val="FFFF00"/>
              </a:highlight>
            </a:endParaRPr>
          </a:p>
        </p:txBody>
      </p:sp>
    </p:spTree>
    <p:extLst>
      <p:ext uri="{BB962C8B-B14F-4D97-AF65-F5344CB8AC3E}">
        <p14:creationId xmlns:p14="http://schemas.microsoft.com/office/powerpoint/2010/main" val="22610687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22" y="472281"/>
            <a:ext cx="8535955" cy="884238"/>
          </a:xfrm>
          <a:solidFill>
            <a:schemeClr val="bg1">
              <a:lumMod val="85000"/>
            </a:schemeClr>
          </a:solidFill>
          <a:ln w="57150">
            <a:solidFill>
              <a:schemeClr val="tx1"/>
            </a:solidFill>
          </a:ln>
          <a:effectLst>
            <a:outerShdw blurRad="50800" dist="38100" dir="2700000" algn="tl" rotWithShape="0">
              <a:prstClr val="black">
                <a:alpha val="40000"/>
              </a:prstClr>
            </a:outerShdw>
          </a:effectLst>
        </p:spPr>
        <p:txBody>
          <a:bodyPr/>
          <a:lstStyle/>
          <a:p>
            <a:pPr algn="ctr"/>
            <a:r>
              <a:rPr lang="en-US" sz="4800"/>
              <a:t>Questions?</a:t>
            </a:r>
          </a:p>
        </p:txBody>
      </p:sp>
      <p:pic>
        <p:nvPicPr>
          <p:cNvPr id="5" name="Content Placeholder 4" descr="A close up of a logo&#10;&#10;Description automatically generated">
            <a:extLst>
              <a:ext uri="{FF2B5EF4-FFF2-40B4-BE49-F238E27FC236}">
                <a16:creationId xmlns:a16="http://schemas.microsoft.com/office/drawing/2014/main" id="{2D12267D-8C85-4529-A1B5-7BB9D215827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65300" y="1676400"/>
            <a:ext cx="5689600" cy="4267200"/>
          </a:xfrm>
          <a:effectLst>
            <a:outerShdw blurRad="50800" dist="63500" dir="2700000" algn="tl" rotWithShape="0">
              <a:prstClr val="black">
                <a:alpha val="40000"/>
              </a:prstClr>
            </a:outerShdw>
          </a:effectLst>
        </p:spPr>
      </p:pic>
      <p:sp>
        <p:nvSpPr>
          <p:cNvPr id="6" name="TextBox 5">
            <a:extLst>
              <a:ext uri="{FF2B5EF4-FFF2-40B4-BE49-F238E27FC236}">
                <a16:creationId xmlns:a16="http://schemas.microsoft.com/office/drawing/2014/main" id="{1791DDAF-314F-492E-B487-DC11F9ED7570}"/>
              </a:ext>
            </a:extLst>
          </p:cNvPr>
          <p:cNvSpPr txBox="1"/>
          <p:nvPr/>
        </p:nvSpPr>
        <p:spPr>
          <a:xfrm>
            <a:off x="2920332" y="5986918"/>
            <a:ext cx="5689600" cy="215444"/>
          </a:xfrm>
          <a:prstGeom prst="rect">
            <a:avLst/>
          </a:prstGeom>
          <a:noFill/>
        </p:spPr>
        <p:txBody>
          <a:bodyPr wrap="square" rtlCol="0">
            <a:spAutoFit/>
          </a:bodyPr>
          <a:lstStyle/>
          <a:p>
            <a:r>
              <a:rPr lang="en-US" sz="800" b="1">
                <a:hlinkClick r:id="rId3" tooltip="https://ruralministry.wordpress.com/tag/questions/"/>
              </a:rPr>
              <a:t>This Photo</a:t>
            </a:r>
            <a:r>
              <a:rPr lang="en-US" sz="800" b="1"/>
              <a:t> by Unknown Author is licensed under </a:t>
            </a:r>
            <a:r>
              <a:rPr lang="en-US" sz="800" b="1">
                <a:hlinkClick r:id="rId4" tooltip="https://creativecommons.org/licenses/by/3.0/"/>
              </a:rPr>
              <a:t>CC BY</a:t>
            </a:r>
            <a:endParaRPr lang="en-US" sz="800" b="1"/>
          </a:p>
        </p:txBody>
      </p:sp>
    </p:spTree>
    <p:extLst>
      <p:ext uri="{BB962C8B-B14F-4D97-AF65-F5344CB8AC3E}">
        <p14:creationId xmlns:p14="http://schemas.microsoft.com/office/powerpoint/2010/main" val="11690955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2FE7F92-CA4C-7248-64BF-89E8071198A2}"/>
              </a:ext>
            </a:extLst>
          </p:cNvPr>
          <p:cNvSpPr txBox="1">
            <a:spLocks/>
          </p:cNvSpPr>
          <p:nvPr/>
        </p:nvSpPr>
        <p:spPr>
          <a:xfrm>
            <a:off x="3028950" y="2050115"/>
            <a:ext cx="6115050" cy="5143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en-US" sz="4000" u="sng">
                <a:solidFill>
                  <a:schemeClr val="bg1"/>
                </a:solidFill>
                <a:hlinkClick r:id="rId2">
                  <a:extLst>
                    <a:ext uri="{A12FA001-AC4F-418D-AE19-62706E023703}">
                      <ahyp:hlinkClr xmlns:ahyp="http://schemas.microsoft.com/office/drawing/2018/hyperlinkcolor" val="tx"/>
                    </a:ext>
                  </a:extLst>
                </a:hlinkClick>
              </a:rPr>
              <a:t>Procedural Manual</a:t>
            </a:r>
            <a:r>
              <a:rPr lang="en-US" sz="4000" u="sng">
                <a:solidFill>
                  <a:srgbClr val="0563C1"/>
                </a:solidFill>
                <a:hlinkClick r:id="rId2">
                  <a:extLst>
                    <a:ext uri="{A12FA001-AC4F-418D-AE19-62706E023703}">
                      <ahyp:hlinkClr xmlns:ahyp="http://schemas.microsoft.com/office/drawing/2018/hyperlinkcolor" val="tx"/>
                    </a:ext>
                  </a:extLst>
                </a:hlinkClick>
              </a:rPr>
              <a:t> </a:t>
            </a:r>
            <a:endParaRPr lang="en-US" sz="4000" u="sng"/>
          </a:p>
        </p:txBody>
      </p:sp>
      <p:pic>
        <p:nvPicPr>
          <p:cNvPr id="7" name="Picture 6" descr="Graphical user interface&#10;&#10;Description automatically generated with medium confidence">
            <a:extLst>
              <a:ext uri="{FF2B5EF4-FFF2-40B4-BE49-F238E27FC236}">
                <a16:creationId xmlns:a16="http://schemas.microsoft.com/office/drawing/2014/main" id="{5D8C80E0-BDC0-FD85-C0AC-C3E68C004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028" y="2696467"/>
            <a:ext cx="4979896" cy="3224210"/>
          </a:xfrm>
          <a:prstGeom prst="rect">
            <a:avLst/>
          </a:prstGeom>
        </p:spPr>
      </p:pic>
      <p:pic>
        <p:nvPicPr>
          <p:cNvPr id="6" name="Picture 5" descr="A close-up of hands on a tablet&#10;&#10;Description automatically generated with medium confidence">
            <a:extLst>
              <a:ext uri="{FF2B5EF4-FFF2-40B4-BE49-F238E27FC236}">
                <a16:creationId xmlns:a16="http://schemas.microsoft.com/office/drawing/2014/main" id="{C50CDEC7-22A6-E772-35ED-2FC427FFA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67" y="1133162"/>
            <a:ext cx="7688857" cy="4787515"/>
          </a:xfrm>
          <a:prstGeom prst="rect">
            <a:avLst/>
          </a:prstGeom>
        </p:spPr>
      </p:pic>
      <p:sp>
        <p:nvSpPr>
          <p:cNvPr id="2" name="TextBox 1">
            <a:extLst>
              <a:ext uri="{FF2B5EF4-FFF2-40B4-BE49-F238E27FC236}">
                <a16:creationId xmlns:a16="http://schemas.microsoft.com/office/drawing/2014/main" id="{482A2966-A9B9-4BBE-878D-71AAFD8F4DE9}"/>
              </a:ext>
            </a:extLst>
          </p:cNvPr>
          <p:cNvSpPr txBox="1"/>
          <p:nvPr/>
        </p:nvSpPr>
        <p:spPr>
          <a:xfrm>
            <a:off x="2148396" y="97655"/>
            <a:ext cx="4527612" cy="646331"/>
          </a:xfrm>
          <a:prstGeom prst="rect">
            <a:avLst/>
          </a:prstGeom>
          <a:noFill/>
        </p:spPr>
        <p:txBody>
          <a:bodyPr wrap="square" rtlCol="0">
            <a:spAutoFit/>
          </a:bodyPr>
          <a:lstStyle/>
          <a:p>
            <a:pPr algn="ctr"/>
            <a:r>
              <a:rPr lang="en-US" sz="3600" u="sng"/>
              <a:t>Resources</a:t>
            </a:r>
          </a:p>
        </p:txBody>
      </p:sp>
    </p:spTree>
    <p:extLst>
      <p:ext uri="{BB962C8B-B14F-4D97-AF65-F5344CB8AC3E}">
        <p14:creationId xmlns:p14="http://schemas.microsoft.com/office/powerpoint/2010/main" val="1706698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A406DF-8B2E-EB17-F3C6-D0CB12710750}"/>
              </a:ext>
            </a:extLst>
          </p:cNvPr>
          <p:cNvPicPr>
            <a:picLocks noChangeAspect="1"/>
          </p:cNvPicPr>
          <p:nvPr/>
        </p:nvPicPr>
        <p:blipFill>
          <a:blip r:embed="rId2"/>
          <a:stretch>
            <a:fillRect/>
          </a:stretch>
        </p:blipFill>
        <p:spPr>
          <a:xfrm>
            <a:off x="4572000" y="1860268"/>
            <a:ext cx="5238060" cy="4199802"/>
          </a:xfrm>
          <a:prstGeom prst="rect">
            <a:avLst/>
          </a:prstGeom>
          <a:effectLst>
            <a:glow rad="63500">
              <a:schemeClr val="tx1">
                <a:alpha val="40000"/>
              </a:schemeClr>
            </a:glow>
          </a:effectLst>
        </p:spPr>
      </p:pic>
      <p:sp>
        <p:nvSpPr>
          <p:cNvPr id="7" name="Title 1">
            <a:extLst>
              <a:ext uri="{FF2B5EF4-FFF2-40B4-BE49-F238E27FC236}">
                <a16:creationId xmlns:a16="http://schemas.microsoft.com/office/drawing/2014/main" id="{875EECC4-72A7-C1FB-2351-64C40BAD84C4}"/>
              </a:ext>
            </a:extLst>
          </p:cNvPr>
          <p:cNvSpPr txBox="1">
            <a:spLocks/>
          </p:cNvSpPr>
          <p:nvPr/>
        </p:nvSpPr>
        <p:spPr>
          <a:xfrm>
            <a:off x="3878052" y="1897267"/>
            <a:ext cx="8181975" cy="6916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en-US" sz="2800" u="sng">
                <a:hlinkClick r:id="rId3"/>
              </a:rPr>
              <a:t>Maine Unified Special Education Regulations (MUSER)</a:t>
            </a:r>
            <a:endParaRPr lang="en-US" sz="2800" u="sng"/>
          </a:p>
        </p:txBody>
      </p:sp>
      <p:pic>
        <p:nvPicPr>
          <p:cNvPr id="6" name="Picture 5" descr="A close-up of hands on a tablet&#10;&#10;Description automatically generated with medium confidence">
            <a:extLst>
              <a:ext uri="{FF2B5EF4-FFF2-40B4-BE49-F238E27FC236}">
                <a16:creationId xmlns:a16="http://schemas.microsoft.com/office/drawing/2014/main" id="{C50CDEC7-22A6-E772-35ED-2FC427FFA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768" y="1665823"/>
            <a:ext cx="7688857" cy="4787515"/>
          </a:xfrm>
          <a:prstGeom prst="rect">
            <a:avLst/>
          </a:prstGeom>
        </p:spPr>
      </p:pic>
      <p:sp>
        <p:nvSpPr>
          <p:cNvPr id="2" name="TextBox 1">
            <a:extLst>
              <a:ext uri="{FF2B5EF4-FFF2-40B4-BE49-F238E27FC236}">
                <a16:creationId xmlns:a16="http://schemas.microsoft.com/office/drawing/2014/main" id="{482A2966-A9B9-4BBE-878D-71AAFD8F4DE9}"/>
              </a:ext>
            </a:extLst>
          </p:cNvPr>
          <p:cNvSpPr txBox="1"/>
          <p:nvPr/>
        </p:nvSpPr>
        <p:spPr>
          <a:xfrm>
            <a:off x="2117694" y="10009"/>
            <a:ext cx="4527612" cy="646331"/>
          </a:xfrm>
          <a:prstGeom prst="rect">
            <a:avLst/>
          </a:prstGeom>
          <a:noFill/>
        </p:spPr>
        <p:txBody>
          <a:bodyPr wrap="square" rtlCol="0">
            <a:spAutoFit/>
          </a:bodyPr>
          <a:lstStyle/>
          <a:p>
            <a:pPr algn="ctr"/>
            <a:r>
              <a:rPr lang="en-US" sz="3600" u="sng"/>
              <a:t>Resources</a:t>
            </a:r>
          </a:p>
        </p:txBody>
      </p:sp>
      <p:pic>
        <p:nvPicPr>
          <p:cNvPr id="3" name="Picture 2" descr="Graphical user interface&#10;&#10;Description automatically generated with medium confidence">
            <a:extLst>
              <a:ext uri="{FF2B5EF4-FFF2-40B4-BE49-F238E27FC236}">
                <a16:creationId xmlns:a16="http://schemas.microsoft.com/office/drawing/2014/main" id="{EAC32720-3543-668E-D36B-15FA8124F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58" y="2368721"/>
            <a:ext cx="4979896" cy="3224210"/>
          </a:xfrm>
          <a:prstGeom prst="rect">
            <a:avLst/>
          </a:prstGeom>
        </p:spPr>
      </p:pic>
      <p:sp>
        <p:nvSpPr>
          <p:cNvPr id="4" name="Title 1">
            <a:extLst>
              <a:ext uri="{FF2B5EF4-FFF2-40B4-BE49-F238E27FC236}">
                <a16:creationId xmlns:a16="http://schemas.microsoft.com/office/drawing/2014/main" id="{DF840875-1540-A847-7716-81C473695F8C}"/>
              </a:ext>
            </a:extLst>
          </p:cNvPr>
          <p:cNvSpPr txBox="1">
            <a:spLocks/>
          </p:cNvSpPr>
          <p:nvPr/>
        </p:nvSpPr>
        <p:spPr>
          <a:xfrm>
            <a:off x="-469314" y="1603093"/>
            <a:ext cx="6115050" cy="5143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en-US" sz="4000" u="sng">
                <a:solidFill>
                  <a:schemeClr val="bg1"/>
                </a:solidFill>
                <a:hlinkClick r:id="rId6">
                  <a:extLst>
                    <a:ext uri="{A12FA001-AC4F-418D-AE19-62706E023703}">
                      <ahyp:hlinkClr xmlns:ahyp="http://schemas.microsoft.com/office/drawing/2018/hyperlinkcolor" val="tx"/>
                    </a:ext>
                  </a:extLst>
                </a:hlinkClick>
              </a:rPr>
              <a:t>Procedural Manual</a:t>
            </a:r>
            <a:r>
              <a:rPr lang="en-US" sz="4000" u="sng">
                <a:solidFill>
                  <a:srgbClr val="0563C1"/>
                </a:solidFill>
                <a:hlinkClick r:id="rId6">
                  <a:extLst>
                    <a:ext uri="{A12FA001-AC4F-418D-AE19-62706E023703}">
                      <ahyp:hlinkClr xmlns:ahyp="http://schemas.microsoft.com/office/drawing/2018/hyperlinkcolor" val="tx"/>
                    </a:ext>
                  </a:extLst>
                </a:hlinkClick>
              </a:rPr>
              <a:t> </a:t>
            </a:r>
            <a:endParaRPr lang="en-US" sz="4000" u="sng"/>
          </a:p>
        </p:txBody>
      </p:sp>
    </p:spTree>
    <p:extLst>
      <p:ext uri="{BB962C8B-B14F-4D97-AF65-F5344CB8AC3E}">
        <p14:creationId xmlns:p14="http://schemas.microsoft.com/office/powerpoint/2010/main" val="10019369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6386BD1-0B99-632E-179D-EA7F7E0F31E3}"/>
              </a:ext>
            </a:extLst>
          </p:cNvPr>
          <p:cNvSpPr txBox="1">
            <a:spLocks/>
          </p:cNvSpPr>
          <p:nvPr/>
        </p:nvSpPr>
        <p:spPr>
          <a:xfrm>
            <a:off x="3598718" y="2124846"/>
            <a:ext cx="8153400" cy="6284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en-US" sz="2400" u="sng">
                <a:hlinkClick r:id="rId2"/>
              </a:rPr>
              <a:t>2023-24 Cohort IEP Quick Reference Document</a:t>
            </a:r>
            <a:endParaRPr lang="en-US" sz="2400" u="sng"/>
          </a:p>
        </p:txBody>
      </p:sp>
      <p:pic>
        <p:nvPicPr>
          <p:cNvPr id="8" name="Picture 7" descr="Text&#10;&#10;Description automatically generated">
            <a:extLst>
              <a:ext uri="{FF2B5EF4-FFF2-40B4-BE49-F238E27FC236}">
                <a16:creationId xmlns:a16="http://schemas.microsoft.com/office/drawing/2014/main" id="{9E114BA4-672E-DF7D-4A58-C46A556B7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331" y="2416180"/>
            <a:ext cx="7228294" cy="3365802"/>
          </a:xfrm>
          <a:prstGeom prst="rect">
            <a:avLst/>
          </a:prstGeom>
        </p:spPr>
      </p:pic>
      <p:sp>
        <p:nvSpPr>
          <p:cNvPr id="2" name="TextBox 1">
            <a:extLst>
              <a:ext uri="{FF2B5EF4-FFF2-40B4-BE49-F238E27FC236}">
                <a16:creationId xmlns:a16="http://schemas.microsoft.com/office/drawing/2014/main" id="{482A2966-A9B9-4BBE-878D-71AAFD8F4DE9}"/>
              </a:ext>
            </a:extLst>
          </p:cNvPr>
          <p:cNvSpPr txBox="1"/>
          <p:nvPr/>
        </p:nvSpPr>
        <p:spPr>
          <a:xfrm>
            <a:off x="2117694" y="10009"/>
            <a:ext cx="4527612" cy="646331"/>
          </a:xfrm>
          <a:prstGeom prst="rect">
            <a:avLst/>
          </a:prstGeom>
          <a:noFill/>
        </p:spPr>
        <p:txBody>
          <a:bodyPr wrap="square" rtlCol="0">
            <a:spAutoFit/>
          </a:bodyPr>
          <a:lstStyle/>
          <a:p>
            <a:pPr algn="ctr"/>
            <a:r>
              <a:rPr lang="en-US" sz="3600" u="sng"/>
              <a:t>Resources</a:t>
            </a:r>
          </a:p>
        </p:txBody>
      </p:sp>
      <p:pic>
        <p:nvPicPr>
          <p:cNvPr id="3" name="Picture 2" descr="Graphical user interface&#10;&#10;Description automatically generated with medium confidence">
            <a:extLst>
              <a:ext uri="{FF2B5EF4-FFF2-40B4-BE49-F238E27FC236}">
                <a16:creationId xmlns:a16="http://schemas.microsoft.com/office/drawing/2014/main" id="{EAC32720-3543-668E-D36B-15FA8124F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475" y="2368721"/>
            <a:ext cx="4979896" cy="3224210"/>
          </a:xfrm>
          <a:prstGeom prst="rect">
            <a:avLst/>
          </a:prstGeom>
        </p:spPr>
      </p:pic>
      <p:sp>
        <p:nvSpPr>
          <p:cNvPr id="4" name="Title 1">
            <a:extLst>
              <a:ext uri="{FF2B5EF4-FFF2-40B4-BE49-F238E27FC236}">
                <a16:creationId xmlns:a16="http://schemas.microsoft.com/office/drawing/2014/main" id="{DF840875-1540-A847-7716-81C473695F8C}"/>
              </a:ext>
            </a:extLst>
          </p:cNvPr>
          <p:cNvSpPr txBox="1">
            <a:spLocks/>
          </p:cNvSpPr>
          <p:nvPr/>
        </p:nvSpPr>
        <p:spPr>
          <a:xfrm>
            <a:off x="-5826405" y="1408647"/>
            <a:ext cx="6115050" cy="5143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en-US" sz="4000" u="sng">
                <a:solidFill>
                  <a:schemeClr val="bg1"/>
                </a:solidFill>
                <a:hlinkClick r:id="rId5">
                  <a:extLst>
                    <a:ext uri="{A12FA001-AC4F-418D-AE19-62706E023703}">
                      <ahyp:hlinkClr xmlns:ahyp="http://schemas.microsoft.com/office/drawing/2018/hyperlinkcolor" val="tx"/>
                    </a:ext>
                  </a:extLst>
                </a:hlinkClick>
              </a:rPr>
              <a:t>Procedural Manual</a:t>
            </a:r>
            <a:r>
              <a:rPr lang="en-US" sz="4000" u="sng">
                <a:solidFill>
                  <a:srgbClr val="0563C1"/>
                </a:solidFill>
                <a:hlinkClick r:id="rId5">
                  <a:extLst>
                    <a:ext uri="{A12FA001-AC4F-418D-AE19-62706E023703}">
                      <ahyp:hlinkClr xmlns:ahyp="http://schemas.microsoft.com/office/drawing/2018/hyperlinkcolor" val="tx"/>
                    </a:ext>
                  </a:extLst>
                </a:hlinkClick>
              </a:rPr>
              <a:t> </a:t>
            </a:r>
            <a:endParaRPr lang="en-US" sz="4000" u="sng"/>
          </a:p>
        </p:txBody>
      </p:sp>
      <p:pic>
        <p:nvPicPr>
          <p:cNvPr id="6" name="Picture 5" descr="A close-up of hands on a tablet&#10;&#10;Description automatically generated with medium confidence">
            <a:extLst>
              <a:ext uri="{FF2B5EF4-FFF2-40B4-BE49-F238E27FC236}">
                <a16:creationId xmlns:a16="http://schemas.microsoft.com/office/drawing/2014/main" id="{C50CDEC7-22A6-E772-35ED-2FC427FFA6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9768" y="1665823"/>
            <a:ext cx="7688857" cy="4787515"/>
          </a:xfrm>
          <a:prstGeom prst="rect">
            <a:avLst/>
          </a:prstGeom>
        </p:spPr>
      </p:pic>
      <p:pic>
        <p:nvPicPr>
          <p:cNvPr id="5" name="Picture 4">
            <a:extLst>
              <a:ext uri="{FF2B5EF4-FFF2-40B4-BE49-F238E27FC236}">
                <a16:creationId xmlns:a16="http://schemas.microsoft.com/office/drawing/2014/main" id="{F2F212B9-5EBA-153E-9FAC-952E738B8296}"/>
              </a:ext>
            </a:extLst>
          </p:cNvPr>
          <p:cNvPicPr>
            <a:picLocks noChangeAspect="1"/>
          </p:cNvPicPr>
          <p:nvPr/>
        </p:nvPicPr>
        <p:blipFill>
          <a:blip r:embed="rId7"/>
          <a:stretch>
            <a:fillRect/>
          </a:stretch>
        </p:blipFill>
        <p:spPr>
          <a:xfrm>
            <a:off x="569011" y="2355000"/>
            <a:ext cx="4038400" cy="3237931"/>
          </a:xfrm>
          <a:prstGeom prst="rect">
            <a:avLst/>
          </a:prstGeom>
          <a:effectLst>
            <a:glow rad="63500">
              <a:schemeClr val="tx1">
                <a:alpha val="40000"/>
              </a:schemeClr>
            </a:glow>
          </a:effectLst>
        </p:spPr>
      </p:pic>
      <p:sp>
        <p:nvSpPr>
          <p:cNvPr id="7" name="Title 1">
            <a:extLst>
              <a:ext uri="{FF2B5EF4-FFF2-40B4-BE49-F238E27FC236}">
                <a16:creationId xmlns:a16="http://schemas.microsoft.com/office/drawing/2014/main" id="{71B36EDD-0C49-599A-EAB8-10B35A24C587}"/>
              </a:ext>
            </a:extLst>
          </p:cNvPr>
          <p:cNvSpPr txBox="1">
            <a:spLocks/>
          </p:cNvSpPr>
          <p:nvPr/>
        </p:nvSpPr>
        <p:spPr>
          <a:xfrm>
            <a:off x="174270" y="1706632"/>
            <a:ext cx="8181975" cy="6916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en-US" sz="2800" u="sng">
                <a:solidFill>
                  <a:schemeClr val="bg1"/>
                </a:solidFill>
                <a:hlinkClick r:id="rId8">
                  <a:extLst>
                    <a:ext uri="{A12FA001-AC4F-418D-AE19-62706E023703}">
                      <ahyp:hlinkClr xmlns:ahyp="http://schemas.microsoft.com/office/drawing/2018/hyperlinkcolor" val="tx"/>
                    </a:ext>
                  </a:extLst>
                </a:hlinkClick>
              </a:rPr>
              <a:t>Maine Unified Special Education Regulations (MUSER)</a:t>
            </a:r>
            <a:endParaRPr lang="en-US" sz="2800" u="sng">
              <a:solidFill>
                <a:schemeClr val="bg1"/>
              </a:solidFill>
            </a:endParaRPr>
          </a:p>
        </p:txBody>
      </p:sp>
    </p:spTree>
    <p:extLst>
      <p:ext uri="{BB962C8B-B14F-4D97-AF65-F5344CB8AC3E}">
        <p14:creationId xmlns:p14="http://schemas.microsoft.com/office/powerpoint/2010/main" val="36956494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495300" y="167654"/>
            <a:ext cx="8153400" cy="541256"/>
          </a:xfrm>
        </p:spPr>
        <p:txBody>
          <a:bodyPr>
            <a:normAutofit fontScale="90000"/>
          </a:bodyPr>
          <a:lstStyle/>
          <a:p>
            <a:pPr algn="ctr"/>
            <a:r>
              <a:rPr lang="en-US" sz="3600" u="sng">
                <a:solidFill>
                  <a:schemeClr val="tx1"/>
                </a:solidFill>
              </a:rPr>
              <a:t>Advance Written Notice</a:t>
            </a:r>
            <a:endParaRPr lang="en-US" sz="3600" u="sng"/>
          </a:p>
        </p:txBody>
      </p:sp>
      <p:sp>
        <p:nvSpPr>
          <p:cNvPr id="7" name="TextBox 6">
            <a:extLst>
              <a:ext uri="{FF2B5EF4-FFF2-40B4-BE49-F238E27FC236}">
                <a16:creationId xmlns:a16="http://schemas.microsoft.com/office/drawing/2014/main" id="{F809BD20-5DA2-40C2-9867-D8561B0B2F9F}"/>
              </a:ext>
            </a:extLst>
          </p:cNvPr>
          <p:cNvSpPr txBox="1"/>
          <p:nvPr/>
        </p:nvSpPr>
        <p:spPr>
          <a:xfrm>
            <a:off x="63922" y="922065"/>
            <a:ext cx="3357218" cy="5632311"/>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Document child specific information.</a:t>
            </a:r>
          </a:p>
          <a:p>
            <a:pPr marL="285750" indent="-285750">
              <a:buFont typeface="Arial" panose="020B0604020202020204" pitchFamily="34" charset="0"/>
              <a:buChar char="•"/>
            </a:pPr>
            <a:r>
              <a:rPr lang="en-US" sz="2000"/>
              <a:t>Document date, time and location of the IEP meeting.</a:t>
            </a:r>
          </a:p>
          <a:p>
            <a:pPr marL="285750" indent="-285750">
              <a:buFont typeface="Arial" panose="020B0604020202020204" pitchFamily="34" charset="0"/>
              <a:buChar char="•"/>
            </a:pPr>
            <a:r>
              <a:rPr lang="en-US" sz="2000"/>
              <a:t>Identify the purpose of the meeting.</a:t>
            </a:r>
          </a:p>
          <a:p>
            <a:r>
              <a:rPr lang="en-US" sz="2000" b="1" u="sng">
                <a:highlight>
                  <a:srgbClr val="FFFF00"/>
                </a:highlight>
              </a:rPr>
              <a:t>Directions</a:t>
            </a:r>
            <a:r>
              <a:rPr lang="en-US" sz="2000" b="1"/>
              <a:t>:</a:t>
            </a:r>
            <a:endParaRPr lang="en-US" sz="2000"/>
          </a:p>
          <a:p>
            <a:pPr marL="285750" indent="-285750">
              <a:buFont typeface="Arial" panose="020B0604020202020204" pitchFamily="34" charset="0"/>
              <a:buChar char="•"/>
            </a:pPr>
            <a:r>
              <a:rPr lang="en-US" sz="2000"/>
              <a:t>At least one box must be checked but include all that are relevant.</a:t>
            </a:r>
          </a:p>
          <a:p>
            <a:pPr marL="285750" indent="-285750">
              <a:buFont typeface="Arial" panose="020B0604020202020204" pitchFamily="34" charset="0"/>
              <a:buChar char="•"/>
            </a:pPr>
            <a:r>
              <a:rPr lang="en-US" sz="2000"/>
              <a:t>“Other” could include Ch 33 review, manifestation determination or similar.</a:t>
            </a:r>
          </a:p>
          <a:p>
            <a:pPr marL="285750" indent="-285750">
              <a:buFont typeface="Arial" panose="020B0604020202020204" pitchFamily="34" charset="0"/>
              <a:buChar char="•"/>
            </a:pPr>
            <a:r>
              <a:rPr lang="en-US" sz="2000"/>
              <a:t>If child is of transition age (9</a:t>
            </a:r>
            <a:r>
              <a:rPr lang="en-US" sz="2000" baseline="30000"/>
              <a:t>th</a:t>
            </a:r>
            <a:r>
              <a:rPr lang="en-US" sz="2000"/>
              <a:t> grade or 16 or older), invite them and include name in salutation.</a:t>
            </a:r>
          </a:p>
        </p:txBody>
      </p:sp>
      <p:pic>
        <p:nvPicPr>
          <p:cNvPr id="8" name="Picture 7">
            <a:extLst>
              <a:ext uri="{FF2B5EF4-FFF2-40B4-BE49-F238E27FC236}">
                <a16:creationId xmlns:a16="http://schemas.microsoft.com/office/drawing/2014/main" id="{D0E2F659-A337-BCFF-EF8C-AD3B4CF763F1}"/>
              </a:ext>
            </a:extLst>
          </p:cNvPr>
          <p:cNvPicPr>
            <a:picLocks noChangeAspect="1"/>
          </p:cNvPicPr>
          <p:nvPr/>
        </p:nvPicPr>
        <p:blipFill>
          <a:blip r:embed="rId2"/>
          <a:stretch>
            <a:fillRect/>
          </a:stretch>
        </p:blipFill>
        <p:spPr>
          <a:xfrm>
            <a:off x="3379642" y="786096"/>
            <a:ext cx="5700436" cy="5904250"/>
          </a:xfrm>
          <a:prstGeom prst="rect">
            <a:avLst/>
          </a:prstGeom>
        </p:spPr>
      </p:pic>
    </p:spTree>
    <p:extLst>
      <p:ext uri="{BB962C8B-B14F-4D97-AF65-F5344CB8AC3E}">
        <p14:creationId xmlns:p14="http://schemas.microsoft.com/office/powerpoint/2010/main" val="1331989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E59D69-4097-799B-ED14-F6BA4AEB5EC5}"/>
              </a:ext>
            </a:extLst>
          </p:cNvPr>
          <p:cNvPicPr>
            <a:picLocks noChangeAspect="1"/>
          </p:cNvPicPr>
          <p:nvPr/>
        </p:nvPicPr>
        <p:blipFill>
          <a:blip r:embed="rId2"/>
          <a:stretch>
            <a:fillRect/>
          </a:stretch>
        </p:blipFill>
        <p:spPr>
          <a:xfrm>
            <a:off x="9480239" y="984995"/>
            <a:ext cx="4541102" cy="5255906"/>
          </a:xfrm>
          <a:prstGeom prst="rect">
            <a:avLst/>
          </a:prstGeom>
          <a:effectLst>
            <a:glow rad="63500">
              <a:schemeClr val="tx1">
                <a:alpha val="40000"/>
              </a:schemeClr>
            </a:glow>
          </a:effectLst>
        </p:spPr>
      </p:pic>
      <p:sp>
        <p:nvSpPr>
          <p:cNvPr id="2" name="TextBox 1">
            <a:extLst>
              <a:ext uri="{FF2B5EF4-FFF2-40B4-BE49-F238E27FC236}">
                <a16:creationId xmlns:a16="http://schemas.microsoft.com/office/drawing/2014/main" id="{482A2966-A9B9-4BBE-878D-71AAFD8F4DE9}"/>
              </a:ext>
            </a:extLst>
          </p:cNvPr>
          <p:cNvSpPr txBox="1"/>
          <p:nvPr/>
        </p:nvSpPr>
        <p:spPr>
          <a:xfrm>
            <a:off x="2117694" y="10009"/>
            <a:ext cx="4527612" cy="646331"/>
          </a:xfrm>
          <a:prstGeom prst="rect">
            <a:avLst/>
          </a:prstGeom>
          <a:noFill/>
        </p:spPr>
        <p:txBody>
          <a:bodyPr wrap="square" rtlCol="0">
            <a:spAutoFit/>
          </a:bodyPr>
          <a:lstStyle/>
          <a:p>
            <a:pPr algn="ctr"/>
            <a:r>
              <a:rPr lang="en-US" sz="3600" u="sng"/>
              <a:t>Resources</a:t>
            </a:r>
          </a:p>
        </p:txBody>
      </p:sp>
      <p:pic>
        <p:nvPicPr>
          <p:cNvPr id="6" name="Picture 5" descr="A close-up of hands on a tablet&#10;&#10;Description automatically generated with medium confidence">
            <a:extLst>
              <a:ext uri="{FF2B5EF4-FFF2-40B4-BE49-F238E27FC236}">
                <a16:creationId xmlns:a16="http://schemas.microsoft.com/office/drawing/2014/main" id="{C50CDEC7-22A6-E772-35ED-2FC427FF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768" y="1665823"/>
            <a:ext cx="7688857" cy="4787515"/>
          </a:xfrm>
          <a:prstGeom prst="rect">
            <a:avLst/>
          </a:prstGeom>
        </p:spPr>
      </p:pic>
      <p:sp>
        <p:nvSpPr>
          <p:cNvPr id="7" name="Title 1">
            <a:extLst>
              <a:ext uri="{FF2B5EF4-FFF2-40B4-BE49-F238E27FC236}">
                <a16:creationId xmlns:a16="http://schemas.microsoft.com/office/drawing/2014/main" id="{71B36EDD-0C49-599A-EAB8-10B35A24C587}"/>
              </a:ext>
            </a:extLst>
          </p:cNvPr>
          <p:cNvSpPr txBox="1">
            <a:spLocks/>
          </p:cNvSpPr>
          <p:nvPr/>
        </p:nvSpPr>
        <p:spPr>
          <a:xfrm>
            <a:off x="-8101512" y="1665823"/>
            <a:ext cx="8181975" cy="6916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en-US" sz="2800" u="sng">
                <a:solidFill>
                  <a:schemeClr val="bg1"/>
                </a:solidFill>
                <a:hlinkClick r:id="rId4">
                  <a:extLst>
                    <a:ext uri="{A12FA001-AC4F-418D-AE19-62706E023703}">
                      <ahyp:hlinkClr xmlns:ahyp="http://schemas.microsoft.com/office/drawing/2018/hyperlinkcolor" val="tx"/>
                    </a:ext>
                  </a:extLst>
                </a:hlinkClick>
              </a:rPr>
              <a:t>Maine Unified Special Education Regulations (MUSER)</a:t>
            </a:r>
            <a:endParaRPr lang="en-US" sz="2800" u="sng">
              <a:solidFill>
                <a:schemeClr val="bg1"/>
              </a:solidFill>
            </a:endParaRPr>
          </a:p>
        </p:txBody>
      </p:sp>
      <p:pic>
        <p:nvPicPr>
          <p:cNvPr id="5" name="Picture 4">
            <a:extLst>
              <a:ext uri="{FF2B5EF4-FFF2-40B4-BE49-F238E27FC236}">
                <a16:creationId xmlns:a16="http://schemas.microsoft.com/office/drawing/2014/main" id="{F2F212B9-5EBA-153E-9FAC-952E738B8296}"/>
              </a:ext>
            </a:extLst>
          </p:cNvPr>
          <p:cNvPicPr>
            <a:picLocks noChangeAspect="1"/>
          </p:cNvPicPr>
          <p:nvPr/>
        </p:nvPicPr>
        <p:blipFill>
          <a:blip r:embed="rId5"/>
          <a:stretch>
            <a:fillRect/>
          </a:stretch>
        </p:blipFill>
        <p:spPr>
          <a:xfrm>
            <a:off x="-4242686" y="2440614"/>
            <a:ext cx="4038400" cy="3237931"/>
          </a:xfrm>
          <a:prstGeom prst="rect">
            <a:avLst/>
          </a:prstGeom>
          <a:effectLst>
            <a:glow rad="63500">
              <a:schemeClr val="tx1">
                <a:alpha val="40000"/>
              </a:schemeClr>
            </a:glow>
          </a:effectLst>
        </p:spPr>
      </p:pic>
      <p:sp>
        <p:nvSpPr>
          <p:cNvPr id="8" name="Title 1">
            <a:extLst>
              <a:ext uri="{FF2B5EF4-FFF2-40B4-BE49-F238E27FC236}">
                <a16:creationId xmlns:a16="http://schemas.microsoft.com/office/drawing/2014/main" id="{1DF2BE3C-3F1B-03F1-9190-ADED0CA78200}"/>
              </a:ext>
            </a:extLst>
          </p:cNvPr>
          <p:cNvSpPr txBox="1">
            <a:spLocks/>
          </p:cNvSpPr>
          <p:nvPr/>
        </p:nvSpPr>
        <p:spPr>
          <a:xfrm>
            <a:off x="-890155" y="1729001"/>
            <a:ext cx="8153400" cy="6284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en-US" sz="2400" u="sng">
                <a:solidFill>
                  <a:schemeClr val="bg1"/>
                </a:solidFill>
                <a:hlinkClick r:id="rId6">
                  <a:extLst>
                    <a:ext uri="{A12FA001-AC4F-418D-AE19-62706E023703}">
                      <ahyp:hlinkClr xmlns:ahyp="http://schemas.microsoft.com/office/drawing/2018/hyperlinkcolor" val="tx"/>
                    </a:ext>
                  </a:extLst>
                </a:hlinkClick>
              </a:rPr>
              <a:t>2023-24 Cohort IEP Quick Reference Document</a:t>
            </a:r>
            <a:endParaRPr lang="en-US" sz="2400" u="sng">
              <a:solidFill>
                <a:schemeClr val="bg1"/>
              </a:solidFill>
            </a:endParaRPr>
          </a:p>
        </p:txBody>
      </p:sp>
      <p:pic>
        <p:nvPicPr>
          <p:cNvPr id="9" name="Picture 8" descr="Text&#10;&#10;Description automatically generated">
            <a:extLst>
              <a:ext uri="{FF2B5EF4-FFF2-40B4-BE49-F238E27FC236}">
                <a16:creationId xmlns:a16="http://schemas.microsoft.com/office/drawing/2014/main" id="{40B15724-88F6-AC54-2A65-1426DA3F18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258" y="2376678"/>
            <a:ext cx="7228294" cy="3365802"/>
          </a:xfrm>
          <a:prstGeom prst="rect">
            <a:avLst/>
          </a:prstGeom>
        </p:spPr>
      </p:pic>
      <p:sp>
        <p:nvSpPr>
          <p:cNvPr id="11" name="TextBox 10">
            <a:extLst>
              <a:ext uri="{FF2B5EF4-FFF2-40B4-BE49-F238E27FC236}">
                <a16:creationId xmlns:a16="http://schemas.microsoft.com/office/drawing/2014/main" id="{01FD9231-626D-D419-EDE5-66873FD8EE7F}"/>
              </a:ext>
            </a:extLst>
          </p:cNvPr>
          <p:cNvSpPr txBox="1"/>
          <p:nvPr/>
        </p:nvSpPr>
        <p:spPr>
          <a:xfrm>
            <a:off x="8956324" y="333174"/>
            <a:ext cx="4094658" cy="523220"/>
          </a:xfrm>
          <a:prstGeom prst="rect">
            <a:avLst/>
          </a:prstGeom>
          <a:noFill/>
        </p:spPr>
        <p:txBody>
          <a:bodyPr wrap="square" rtlCol="0">
            <a:spAutoFit/>
          </a:bodyPr>
          <a:lstStyle/>
          <a:p>
            <a:pPr algn="ctr"/>
            <a:r>
              <a:rPr lang="en-US" sz="2800">
                <a:solidFill>
                  <a:schemeClr val="bg1"/>
                </a:solidFill>
                <a:hlinkClick r:id="rId8">
                  <a:extLst>
                    <a:ext uri="{A12FA001-AC4F-418D-AE19-62706E023703}">
                      <ahyp:hlinkClr xmlns:ahyp="http://schemas.microsoft.com/office/drawing/2018/hyperlinkcolor" val="tx"/>
                    </a:ext>
                  </a:extLst>
                </a:hlinkClick>
              </a:rPr>
              <a:t>Written Notice Fun Facts</a:t>
            </a:r>
            <a:endParaRPr lang="en-US" sz="2800">
              <a:solidFill>
                <a:schemeClr val="bg1"/>
              </a:solidFill>
            </a:endParaRPr>
          </a:p>
        </p:txBody>
      </p:sp>
    </p:spTree>
    <p:extLst>
      <p:ext uri="{BB962C8B-B14F-4D97-AF65-F5344CB8AC3E}">
        <p14:creationId xmlns:p14="http://schemas.microsoft.com/office/powerpoint/2010/main" val="31499563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A2966-A9B9-4BBE-878D-71AAFD8F4DE9}"/>
              </a:ext>
            </a:extLst>
          </p:cNvPr>
          <p:cNvSpPr txBox="1"/>
          <p:nvPr/>
        </p:nvSpPr>
        <p:spPr>
          <a:xfrm>
            <a:off x="2117694" y="10009"/>
            <a:ext cx="4527612" cy="646331"/>
          </a:xfrm>
          <a:prstGeom prst="rect">
            <a:avLst/>
          </a:prstGeom>
          <a:noFill/>
        </p:spPr>
        <p:txBody>
          <a:bodyPr wrap="square" rtlCol="0">
            <a:spAutoFit/>
          </a:bodyPr>
          <a:lstStyle/>
          <a:p>
            <a:pPr algn="ctr"/>
            <a:r>
              <a:rPr lang="en-US" sz="3600" u="sng"/>
              <a:t>Resources</a:t>
            </a:r>
          </a:p>
        </p:txBody>
      </p:sp>
      <p:pic>
        <p:nvPicPr>
          <p:cNvPr id="6" name="Picture 5" descr="A close-up of hands on a tablet&#10;&#10;Description automatically generated with medium confidence">
            <a:extLst>
              <a:ext uri="{FF2B5EF4-FFF2-40B4-BE49-F238E27FC236}">
                <a16:creationId xmlns:a16="http://schemas.microsoft.com/office/drawing/2014/main" id="{C50CDEC7-22A6-E772-35ED-2FC427FFA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768" y="1665823"/>
            <a:ext cx="7688857" cy="4787515"/>
          </a:xfrm>
          <a:prstGeom prst="rect">
            <a:avLst/>
          </a:prstGeom>
        </p:spPr>
      </p:pic>
      <p:sp>
        <p:nvSpPr>
          <p:cNvPr id="8" name="Title 1">
            <a:extLst>
              <a:ext uri="{FF2B5EF4-FFF2-40B4-BE49-F238E27FC236}">
                <a16:creationId xmlns:a16="http://schemas.microsoft.com/office/drawing/2014/main" id="{1DF2BE3C-3F1B-03F1-9190-ADED0CA78200}"/>
              </a:ext>
            </a:extLst>
          </p:cNvPr>
          <p:cNvSpPr txBox="1">
            <a:spLocks/>
          </p:cNvSpPr>
          <p:nvPr/>
        </p:nvSpPr>
        <p:spPr>
          <a:xfrm>
            <a:off x="-7251532" y="1748951"/>
            <a:ext cx="8153400" cy="6284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en-US" sz="2400" u="sng">
                <a:solidFill>
                  <a:schemeClr val="bg1"/>
                </a:solidFill>
                <a:hlinkClick r:id="rId3">
                  <a:extLst>
                    <a:ext uri="{A12FA001-AC4F-418D-AE19-62706E023703}">
                      <ahyp:hlinkClr xmlns:ahyp="http://schemas.microsoft.com/office/drawing/2018/hyperlinkcolor" val="tx"/>
                    </a:ext>
                  </a:extLst>
                </a:hlinkClick>
              </a:rPr>
              <a:t>2023-24 Cohort IEP Quick Reference Document</a:t>
            </a:r>
            <a:endParaRPr lang="en-US" sz="2400" u="sng">
              <a:solidFill>
                <a:schemeClr val="bg1"/>
              </a:solidFill>
            </a:endParaRPr>
          </a:p>
        </p:txBody>
      </p:sp>
      <p:pic>
        <p:nvPicPr>
          <p:cNvPr id="9" name="Picture 8" descr="Text&#10;&#10;Description automatically generated">
            <a:extLst>
              <a:ext uri="{FF2B5EF4-FFF2-40B4-BE49-F238E27FC236}">
                <a16:creationId xmlns:a16="http://schemas.microsoft.com/office/drawing/2014/main" id="{40B15724-88F6-AC54-2A65-1426DA3F1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743" y="2515223"/>
            <a:ext cx="7228294" cy="3365802"/>
          </a:xfrm>
          <a:prstGeom prst="rect">
            <a:avLst/>
          </a:prstGeom>
        </p:spPr>
      </p:pic>
      <p:sp>
        <p:nvSpPr>
          <p:cNvPr id="11" name="TextBox 10">
            <a:extLst>
              <a:ext uri="{FF2B5EF4-FFF2-40B4-BE49-F238E27FC236}">
                <a16:creationId xmlns:a16="http://schemas.microsoft.com/office/drawing/2014/main" id="{01FD9231-626D-D419-EDE5-66873FD8EE7F}"/>
              </a:ext>
            </a:extLst>
          </p:cNvPr>
          <p:cNvSpPr txBox="1"/>
          <p:nvPr/>
        </p:nvSpPr>
        <p:spPr>
          <a:xfrm>
            <a:off x="835122" y="855653"/>
            <a:ext cx="4094658" cy="523220"/>
          </a:xfrm>
          <a:prstGeom prst="rect">
            <a:avLst/>
          </a:prstGeom>
          <a:noFill/>
        </p:spPr>
        <p:txBody>
          <a:bodyPr wrap="square" rtlCol="0">
            <a:spAutoFit/>
          </a:bodyPr>
          <a:lstStyle/>
          <a:p>
            <a:pPr algn="ctr"/>
            <a:r>
              <a:rPr lang="en-US" sz="2800">
                <a:solidFill>
                  <a:schemeClr val="bg1"/>
                </a:solidFill>
                <a:hlinkClick r:id="rId5">
                  <a:extLst>
                    <a:ext uri="{A12FA001-AC4F-418D-AE19-62706E023703}">
                      <ahyp:hlinkClr xmlns:ahyp="http://schemas.microsoft.com/office/drawing/2018/hyperlinkcolor" val="tx"/>
                    </a:ext>
                  </a:extLst>
                </a:hlinkClick>
              </a:rPr>
              <a:t>Written Notice Fun Facts</a:t>
            </a:r>
            <a:endParaRPr lang="en-US" sz="2800">
              <a:solidFill>
                <a:schemeClr val="bg1"/>
              </a:solidFill>
            </a:endParaRPr>
          </a:p>
        </p:txBody>
      </p:sp>
      <p:pic>
        <p:nvPicPr>
          <p:cNvPr id="10" name="Picture 9">
            <a:extLst>
              <a:ext uri="{FF2B5EF4-FFF2-40B4-BE49-F238E27FC236}">
                <a16:creationId xmlns:a16="http://schemas.microsoft.com/office/drawing/2014/main" id="{5BE59D69-4097-799B-ED14-F6BA4AEB5EC5}"/>
              </a:ext>
            </a:extLst>
          </p:cNvPr>
          <p:cNvPicPr>
            <a:picLocks noChangeAspect="1"/>
          </p:cNvPicPr>
          <p:nvPr/>
        </p:nvPicPr>
        <p:blipFill>
          <a:blip r:embed="rId6"/>
          <a:stretch>
            <a:fillRect/>
          </a:stretch>
        </p:blipFill>
        <p:spPr>
          <a:xfrm>
            <a:off x="611900" y="1502232"/>
            <a:ext cx="4541102" cy="5255906"/>
          </a:xfrm>
          <a:prstGeom prst="rect">
            <a:avLst/>
          </a:prstGeom>
          <a:effectLst>
            <a:glow rad="63500">
              <a:schemeClr val="tx1">
                <a:alpha val="40000"/>
              </a:schemeClr>
            </a:glow>
          </a:effectLst>
        </p:spPr>
      </p:pic>
      <p:sp>
        <p:nvSpPr>
          <p:cNvPr id="3" name="Content Placeholder 2">
            <a:extLst>
              <a:ext uri="{FF2B5EF4-FFF2-40B4-BE49-F238E27FC236}">
                <a16:creationId xmlns:a16="http://schemas.microsoft.com/office/drawing/2014/main" id="{EE32DD31-F6F0-96DD-E7DF-E9064168E799}"/>
              </a:ext>
            </a:extLst>
          </p:cNvPr>
          <p:cNvSpPr txBox="1">
            <a:spLocks/>
          </p:cNvSpPr>
          <p:nvPr/>
        </p:nvSpPr>
        <p:spPr>
          <a:xfrm>
            <a:off x="9297877" y="855653"/>
            <a:ext cx="8429847" cy="5425911"/>
          </a:xfrm>
          <a:prstGeom prst="rect">
            <a:avLst/>
          </a:prstGeom>
          <a:solidFill>
            <a:schemeClr val="bg1">
              <a:lumMod val="85000"/>
            </a:schemeClr>
          </a:solidFill>
          <a:ln w="9525">
            <a:solidFill>
              <a:schemeClr val="tx1"/>
            </a:solidFill>
          </a:ln>
          <a:effectLst>
            <a:outerShdw blurRad="50800" dist="635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300" b="1"/>
          </a:p>
          <a:p>
            <a:pPr marL="0" indent="0" algn="ctr">
              <a:buFont typeface="Arial" panose="020B0604020202020204" pitchFamily="34" charset="0"/>
              <a:buNone/>
            </a:pPr>
            <a:r>
              <a:rPr lang="en-US" sz="1800" b="1">
                <a:hlinkClick r:id="rId7"/>
              </a:rPr>
              <a:t>Professional Development Calendar</a:t>
            </a:r>
            <a:r>
              <a:rPr lang="en-US" sz="1800" b="1"/>
              <a:t>  </a:t>
            </a:r>
          </a:p>
          <a:p>
            <a:pPr marL="0" indent="0" algn="ctr">
              <a:buFont typeface="Arial" panose="020B0604020202020204" pitchFamily="34" charset="0"/>
              <a:buNone/>
            </a:pPr>
            <a:endParaRPr lang="en-US" sz="1800" b="1"/>
          </a:p>
          <a:p>
            <a:pPr marL="0" indent="0" algn="ctr">
              <a:buFont typeface="Arial" panose="020B0604020202020204" pitchFamily="34" charset="0"/>
              <a:buNone/>
            </a:pPr>
            <a:endParaRPr lang="en-US" sz="1800" b="1"/>
          </a:p>
          <a:p>
            <a:pPr marL="0" indent="0" algn="ctr">
              <a:buFont typeface="Arial" panose="020B0604020202020204" pitchFamily="34" charset="0"/>
              <a:buNone/>
            </a:pPr>
            <a:r>
              <a:rPr lang="en-US" sz="1800" b="1">
                <a:hlinkClick r:id="rId8"/>
              </a:rPr>
              <a:t>Link for Recordings and Power Points</a:t>
            </a:r>
            <a:r>
              <a:rPr lang="en-US" sz="1800" b="1"/>
              <a:t>  </a:t>
            </a:r>
          </a:p>
          <a:p>
            <a:pPr marL="0" indent="0" algn="ctr">
              <a:buFont typeface="Arial" panose="020B0604020202020204" pitchFamily="34" charset="0"/>
              <a:buNone/>
            </a:pPr>
            <a:r>
              <a:rPr lang="en-US" sz="1800" b="1"/>
              <a:t> </a:t>
            </a:r>
          </a:p>
          <a:p>
            <a:pPr marL="0" indent="0" algn="ctr">
              <a:buFont typeface="Arial" panose="020B0604020202020204" pitchFamily="34" charset="0"/>
              <a:buNone/>
            </a:pPr>
            <a:endParaRPr lang="en-US" sz="1800" b="1"/>
          </a:p>
          <a:p>
            <a:pPr marL="0" indent="0" algn="ctr">
              <a:buFont typeface="Arial" panose="020B0604020202020204" pitchFamily="34" charset="0"/>
              <a:buNone/>
            </a:pPr>
            <a:r>
              <a:rPr lang="en-US" sz="1800" b="1">
                <a:hlinkClick r:id="rId9"/>
              </a:rPr>
              <a:t>Special Education Resources</a:t>
            </a:r>
            <a:endParaRPr lang="en-US" sz="1800" b="1"/>
          </a:p>
          <a:p>
            <a:pPr marL="0" indent="0" algn="ctr">
              <a:buFont typeface="Arial" panose="020B0604020202020204" pitchFamily="34" charset="0"/>
              <a:buNone/>
            </a:pPr>
            <a:r>
              <a:rPr lang="en-US" sz="1800" b="1"/>
              <a:t>  </a:t>
            </a:r>
          </a:p>
          <a:p>
            <a:pPr marL="0" indent="0" algn="ctr">
              <a:buFont typeface="Arial" panose="020B0604020202020204" pitchFamily="34" charset="0"/>
              <a:buNone/>
            </a:pPr>
            <a:endParaRPr lang="en-US" sz="1800" b="1"/>
          </a:p>
          <a:p>
            <a:pPr marL="0" indent="0" algn="ctr">
              <a:buFont typeface="Arial" panose="020B0604020202020204" pitchFamily="34" charset="0"/>
              <a:buNone/>
            </a:pPr>
            <a:r>
              <a:rPr lang="en-US" sz="1800" b="1">
                <a:hlinkClick r:id="rId10"/>
              </a:rPr>
              <a:t>Special Education Laws and Regulations</a:t>
            </a:r>
            <a:endParaRPr lang="en-US" sz="1800" b="1"/>
          </a:p>
          <a:p>
            <a:pPr marL="0" indent="0" algn="ctr">
              <a:buFont typeface="Arial" panose="020B0604020202020204" pitchFamily="34" charset="0"/>
              <a:buNone/>
            </a:pPr>
            <a:r>
              <a:rPr lang="en-US" sz="1800" b="1"/>
              <a:t>  </a:t>
            </a:r>
          </a:p>
          <a:p>
            <a:pPr marL="0" indent="0" algn="ctr">
              <a:buFont typeface="Arial" panose="020B0604020202020204" pitchFamily="34" charset="0"/>
              <a:buNone/>
            </a:pPr>
            <a:endParaRPr lang="en-US" sz="1800" b="1"/>
          </a:p>
          <a:p>
            <a:pPr marL="0" indent="0" algn="ctr">
              <a:buFont typeface="Arial" panose="020B0604020202020204" pitchFamily="34" charset="0"/>
              <a:buNone/>
            </a:pPr>
            <a:r>
              <a:rPr lang="en-US" sz="1800" b="1">
                <a:hlinkClick r:id="rId11"/>
              </a:rPr>
              <a:t>Special Education Forms and Reporting</a:t>
            </a:r>
            <a:r>
              <a:rPr lang="en-US" sz="1800" b="1"/>
              <a:t> </a:t>
            </a:r>
          </a:p>
          <a:p>
            <a:pPr marL="0" indent="0" algn="ctr">
              <a:buFont typeface="Arial" panose="020B0604020202020204" pitchFamily="34" charset="0"/>
              <a:buNone/>
            </a:pPr>
            <a:endParaRPr lang="en-US" sz="1400" b="1"/>
          </a:p>
          <a:p>
            <a:pPr marL="0" indent="0" algn="ctr">
              <a:buFont typeface="Arial" panose="020B0604020202020204" pitchFamily="34" charset="0"/>
              <a:buNone/>
            </a:pPr>
            <a:endParaRPr lang="en-US" sz="1400" b="1"/>
          </a:p>
          <a:p>
            <a:pPr marL="0" indent="0" algn="ctr">
              <a:buFont typeface="Arial" panose="020B0604020202020204" pitchFamily="34" charset="0"/>
              <a:buNone/>
            </a:pPr>
            <a:endParaRPr lang="en-US" sz="1400" b="1"/>
          </a:p>
          <a:p>
            <a:pPr marL="0" indent="0" algn="ctr">
              <a:buFont typeface="Arial" panose="020B0604020202020204" pitchFamily="34" charset="0"/>
              <a:buNone/>
            </a:pPr>
            <a:r>
              <a:rPr lang="en-US"/>
              <a:t>	</a:t>
            </a:r>
          </a:p>
        </p:txBody>
      </p:sp>
      <p:pic>
        <p:nvPicPr>
          <p:cNvPr id="4" name="Picture 3" descr="Qr code&#10;&#10;Description automatically generated">
            <a:extLst>
              <a:ext uri="{FF2B5EF4-FFF2-40B4-BE49-F238E27FC236}">
                <a16:creationId xmlns:a16="http://schemas.microsoft.com/office/drawing/2014/main" id="{5C2CC8AC-9628-5D03-46F5-15CB6F5231E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49079" y="895877"/>
            <a:ext cx="1005840" cy="1005840"/>
          </a:xfrm>
          <a:prstGeom prst="rect">
            <a:avLst/>
          </a:prstGeom>
        </p:spPr>
      </p:pic>
      <p:pic>
        <p:nvPicPr>
          <p:cNvPr id="12" name="Picture 11">
            <a:extLst>
              <a:ext uri="{FF2B5EF4-FFF2-40B4-BE49-F238E27FC236}">
                <a16:creationId xmlns:a16="http://schemas.microsoft.com/office/drawing/2014/main" id="{408F2AF3-C04E-0201-047D-5A69A3DCEB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579181" y="1910301"/>
            <a:ext cx="1005840" cy="1005840"/>
          </a:xfrm>
          <a:prstGeom prst="rect">
            <a:avLst/>
          </a:prstGeom>
        </p:spPr>
      </p:pic>
      <p:pic>
        <p:nvPicPr>
          <p:cNvPr id="13" name="Picture 12" descr="Qr code&#10;&#10;Description automatically generated">
            <a:extLst>
              <a:ext uri="{FF2B5EF4-FFF2-40B4-BE49-F238E27FC236}">
                <a16:creationId xmlns:a16="http://schemas.microsoft.com/office/drawing/2014/main" id="{A255FA46-AD47-93A1-6617-F099DF4C5D6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49079" y="3015171"/>
            <a:ext cx="1005840" cy="1005840"/>
          </a:xfrm>
          <a:prstGeom prst="rect">
            <a:avLst/>
          </a:prstGeom>
        </p:spPr>
      </p:pic>
      <p:pic>
        <p:nvPicPr>
          <p:cNvPr id="14" name="Picture 13" descr="Qr code&#10;&#10;Description automatically generated">
            <a:extLst>
              <a:ext uri="{FF2B5EF4-FFF2-40B4-BE49-F238E27FC236}">
                <a16:creationId xmlns:a16="http://schemas.microsoft.com/office/drawing/2014/main" id="{AD5F7EEE-E731-5B7F-975F-8143603980D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79181" y="4131820"/>
            <a:ext cx="1005840" cy="1005840"/>
          </a:xfrm>
          <a:prstGeom prst="rect">
            <a:avLst/>
          </a:prstGeom>
        </p:spPr>
      </p:pic>
      <p:pic>
        <p:nvPicPr>
          <p:cNvPr id="15" name="Picture 14" descr="Qr code&#10;&#10;Description automatically generated">
            <a:extLst>
              <a:ext uri="{FF2B5EF4-FFF2-40B4-BE49-F238E27FC236}">
                <a16:creationId xmlns:a16="http://schemas.microsoft.com/office/drawing/2014/main" id="{22A9B010-05FF-E493-2026-7EEE9156455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49079" y="5225207"/>
            <a:ext cx="1005840" cy="1005840"/>
          </a:xfrm>
          <a:prstGeom prst="rect">
            <a:avLst/>
          </a:prstGeom>
        </p:spPr>
      </p:pic>
    </p:spTree>
    <p:extLst>
      <p:ext uri="{BB962C8B-B14F-4D97-AF65-F5344CB8AC3E}">
        <p14:creationId xmlns:p14="http://schemas.microsoft.com/office/powerpoint/2010/main" val="23200456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A2966-A9B9-4BBE-878D-71AAFD8F4DE9}"/>
              </a:ext>
            </a:extLst>
          </p:cNvPr>
          <p:cNvSpPr txBox="1"/>
          <p:nvPr/>
        </p:nvSpPr>
        <p:spPr>
          <a:xfrm>
            <a:off x="2117694" y="10009"/>
            <a:ext cx="4527612" cy="646331"/>
          </a:xfrm>
          <a:prstGeom prst="rect">
            <a:avLst/>
          </a:prstGeom>
          <a:noFill/>
        </p:spPr>
        <p:txBody>
          <a:bodyPr wrap="square" rtlCol="0">
            <a:spAutoFit/>
          </a:bodyPr>
          <a:lstStyle/>
          <a:p>
            <a:pPr algn="ctr"/>
            <a:r>
              <a:rPr lang="en-US" sz="3600" u="sng"/>
              <a:t>Resources</a:t>
            </a:r>
          </a:p>
        </p:txBody>
      </p:sp>
      <p:pic>
        <p:nvPicPr>
          <p:cNvPr id="6" name="Picture 5" descr="A close-up of hands on a tablet&#10;&#10;Description automatically generated with medium confidence">
            <a:extLst>
              <a:ext uri="{FF2B5EF4-FFF2-40B4-BE49-F238E27FC236}">
                <a16:creationId xmlns:a16="http://schemas.microsoft.com/office/drawing/2014/main" id="{C50CDEC7-22A6-E772-35ED-2FC427FFA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768" y="1665823"/>
            <a:ext cx="7688857" cy="4787515"/>
          </a:xfrm>
          <a:prstGeom prst="rect">
            <a:avLst/>
          </a:prstGeom>
        </p:spPr>
      </p:pic>
      <p:sp>
        <p:nvSpPr>
          <p:cNvPr id="11" name="TextBox 10">
            <a:extLst>
              <a:ext uri="{FF2B5EF4-FFF2-40B4-BE49-F238E27FC236}">
                <a16:creationId xmlns:a16="http://schemas.microsoft.com/office/drawing/2014/main" id="{01FD9231-626D-D419-EDE5-66873FD8EE7F}"/>
              </a:ext>
            </a:extLst>
          </p:cNvPr>
          <p:cNvSpPr txBox="1"/>
          <p:nvPr/>
        </p:nvSpPr>
        <p:spPr>
          <a:xfrm>
            <a:off x="-4094658" y="855653"/>
            <a:ext cx="4094658" cy="523220"/>
          </a:xfrm>
          <a:prstGeom prst="rect">
            <a:avLst/>
          </a:prstGeom>
          <a:noFill/>
        </p:spPr>
        <p:txBody>
          <a:bodyPr wrap="square" rtlCol="0">
            <a:spAutoFit/>
          </a:bodyPr>
          <a:lstStyle/>
          <a:p>
            <a:pPr algn="ctr"/>
            <a:r>
              <a:rPr lang="en-US" sz="2800">
                <a:solidFill>
                  <a:schemeClr val="bg1"/>
                </a:solidFill>
                <a:hlinkClick r:id="rId3">
                  <a:extLst>
                    <a:ext uri="{A12FA001-AC4F-418D-AE19-62706E023703}">
                      <ahyp:hlinkClr xmlns:ahyp="http://schemas.microsoft.com/office/drawing/2018/hyperlinkcolor" val="tx"/>
                    </a:ext>
                  </a:extLst>
                </a:hlinkClick>
              </a:rPr>
              <a:t>Written Notice Fun Facts</a:t>
            </a:r>
            <a:endParaRPr lang="en-US" sz="2800">
              <a:solidFill>
                <a:schemeClr val="bg1"/>
              </a:solidFill>
            </a:endParaRPr>
          </a:p>
        </p:txBody>
      </p:sp>
      <p:pic>
        <p:nvPicPr>
          <p:cNvPr id="10" name="Picture 9">
            <a:extLst>
              <a:ext uri="{FF2B5EF4-FFF2-40B4-BE49-F238E27FC236}">
                <a16:creationId xmlns:a16="http://schemas.microsoft.com/office/drawing/2014/main" id="{5BE59D69-4097-799B-ED14-F6BA4AEB5EC5}"/>
              </a:ext>
            </a:extLst>
          </p:cNvPr>
          <p:cNvPicPr>
            <a:picLocks noChangeAspect="1"/>
          </p:cNvPicPr>
          <p:nvPr/>
        </p:nvPicPr>
        <p:blipFill>
          <a:blip r:embed="rId4"/>
          <a:stretch>
            <a:fillRect/>
          </a:stretch>
        </p:blipFill>
        <p:spPr>
          <a:xfrm>
            <a:off x="-4832163" y="1503867"/>
            <a:ext cx="4541102" cy="5255906"/>
          </a:xfrm>
          <a:prstGeom prst="rect">
            <a:avLst/>
          </a:prstGeom>
          <a:effectLst>
            <a:glow rad="63500">
              <a:schemeClr val="tx1">
                <a:alpha val="40000"/>
              </a:schemeClr>
            </a:glow>
          </a:effectLst>
        </p:spPr>
      </p:pic>
      <p:sp>
        <p:nvSpPr>
          <p:cNvPr id="3" name="Content Placeholder 2">
            <a:extLst>
              <a:ext uri="{FF2B5EF4-FFF2-40B4-BE49-F238E27FC236}">
                <a16:creationId xmlns:a16="http://schemas.microsoft.com/office/drawing/2014/main" id="{EE32DD31-F6F0-96DD-E7DF-E9064168E799}"/>
              </a:ext>
            </a:extLst>
          </p:cNvPr>
          <p:cNvSpPr txBox="1">
            <a:spLocks/>
          </p:cNvSpPr>
          <p:nvPr/>
        </p:nvSpPr>
        <p:spPr>
          <a:xfrm>
            <a:off x="84870" y="884049"/>
            <a:ext cx="7595433" cy="5425911"/>
          </a:xfrm>
          <a:prstGeom prst="rect">
            <a:avLst/>
          </a:prstGeom>
          <a:solidFill>
            <a:schemeClr val="bg1">
              <a:lumMod val="85000"/>
            </a:schemeClr>
          </a:solidFill>
          <a:ln w="9525">
            <a:solidFill>
              <a:schemeClr val="tx1"/>
            </a:solidFill>
          </a:ln>
          <a:effectLst>
            <a:outerShdw blurRad="50800" dist="635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300" b="1"/>
          </a:p>
          <a:p>
            <a:pPr marL="0" indent="0" algn="ctr">
              <a:buFont typeface="Arial" panose="020B0604020202020204" pitchFamily="34" charset="0"/>
              <a:buNone/>
            </a:pPr>
            <a:r>
              <a:rPr lang="en-US" sz="1800" b="1">
                <a:hlinkClick r:id="rId5"/>
              </a:rPr>
              <a:t>Professional Development Calendar</a:t>
            </a:r>
            <a:r>
              <a:rPr lang="en-US" sz="1800" b="1"/>
              <a:t>  </a:t>
            </a:r>
          </a:p>
          <a:p>
            <a:pPr marL="0" indent="0" algn="ctr">
              <a:buFont typeface="Arial" panose="020B0604020202020204" pitchFamily="34" charset="0"/>
              <a:buNone/>
            </a:pPr>
            <a:endParaRPr lang="en-US" sz="1800" b="1"/>
          </a:p>
          <a:p>
            <a:pPr marL="0" indent="0" algn="ctr">
              <a:buFont typeface="Arial" panose="020B0604020202020204" pitchFamily="34" charset="0"/>
              <a:buNone/>
            </a:pPr>
            <a:endParaRPr lang="en-US" sz="1800" b="1"/>
          </a:p>
          <a:p>
            <a:pPr marL="0" indent="0" algn="ctr">
              <a:buFont typeface="Arial" panose="020B0604020202020204" pitchFamily="34" charset="0"/>
              <a:buNone/>
            </a:pPr>
            <a:r>
              <a:rPr lang="en-US" sz="1800" b="1">
                <a:hlinkClick r:id="rId6"/>
              </a:rPr>
              <a:t>Link for Recordings and Power Points</a:t>
            </a:r>
            <a:r>
              <a:rPr lang="en-US" sz="1800" b="1"/>
              <a:t>  </a:t>
            </a:r>
          </a:p>
          <a:p>
            <a:pPr marL="0" indent="0" algn="ctr">
              <a:buFont typeface="Arial" panose="020B0604020202020204" pitchFamily="34" charset="0"/>
              <a:buNone/>
            </a:pPr>
            <a:r>
              <a:rPr lang="en-US" sz="1800" b="1"/>
              <a:t> </a:t>
            </a:r>
          </a:p>
          <a:p>
            <a:pPr marL="0" indent="0" algn="ctr">
              <a:buFont typeface="Arial" panose="020B0604020202020204" pitchFamily="34" charset="0"/>
              <a:buNone/>
            </a:pPr>
            <a:endParaRPr lang="en-US" sz="1800" b="1"/>
          </a:p>
          <a:p>
            <a:pPr marL="0" indent="0" algn="ctr">
              <a:buFont typeface="Arial" panose="020B0604020202020204" pitchFamily="34" charset="0"/>
              <a:buNone/>
            </a:pPr>
            <a:r>
              <a:rPr lang="en-US" sz="1800" b="1">
                <a:hlinkClick r:id="rId7"/>
              </a:rPr>
              <a:t>Special Education Resources</a:t>
            </a:r>
            <a:endParaRPr lang="en-US" sz="1800" b="1"/>
          </a:p>
          <a:p>
            <a:pPr marL="0" indent="0" algn="ctr">
              <a:buFont typeface="Arial" panose="020B0604020202020204" pitchFamily="34" charset="0"/>
              <a:buNone/>
            </a:pPr>
            <a:r>
              <a:rPr lang="en-US" sz="1800" b="1"/>
              <a:t>  </a:t>
            </a:r>
          </a:p>
          <a:p>
            <a:pPr marL="0" indent="0" algn="ctr">
              <a:buFont typeface="Arial" panose="020B0604020202020204" pitchFamily="34" charset="0"/>
              <a:buNone/>
            </a:pPr>
            <a:endParaRPr lang="en-US" sz="1800" b="1"/>
          </a:p>
          <a:p>
            <a:pPr marL="0" indent="0" algn="ctr">
              <a:buFont typeface="Arial" panose="020B0604020202020204" pitchFamily="34" charset="0"/>
              <a:buNone/>
            </a:pPr>
            <a:r>
              <a:rPr lang="en-US" sz="1800" b="1">
                <a:hlinkClick r:id="rId8"/>
              </a:rPr>
              <a:t>Special Education Laws and Regulations</a:t>
            </a:r>
            <a:endParaRPr lang="en-US" sz="1800" b="1"/>
          </a:p>
          <a:p>
            <a:pPr marL="0" indent="0" algn="ctr">
              <a:buFont typeface="Arial" panose="020B0604020202020204" pitchFamily="34" charset="0"/>
              <a:buNone/>
            </a:pPr>
            <a:r>
              <a:rPr lang="en-US" sz="1800" b="1"/>
              <a:t>  </a:t>
            </a:r>
          </a:p>
          <a:p>
            <a:pPr marL="0" indent="0" algn="ctr">
              <a:buFont typeface="Arial" panose="020B0604020202020204" pitchFamily="34" charset="0"/>
              <a:buNone/>
            </a:pPr>
            <a:endParaRPr lang="en-US" sz="1800" b="1"/>
          </a:p>
          <a:p>
            <a:pPr marL="0" indent="0" algn="ctr">
              <a:buFont typeface="Arial" panose="020B0604020202020204" pitchFamily="34" charset="0"/>
              <a:buNone/>
            </a:pPr>
            <a:r>
              <a:rPr lang="en-US" sz="1800" b="1">
                <a:hlinkClick r:id="rId9"/>
              </a:rPr>
              <a:t>Special Education Forms and Reporting</a:t>
            </a:r>
            <a:r>
              <a:rPr lang="en-US" sz="1800" b="1"/>
              <a:t> </a:t>
            </a:r>
          </a:p>
          <a:p>
            <a:pPr marL="0" indent="0" algn="ctr">
              <a:buFont typeface="Arial" panose="020B0604020202020204" pitchFamily="34" charset="0"/>
              <a:buNone/>
            </a:pPr>
            <a:endParaRPr lang="en-US" sz="1400" b="1"/>
          </a:p>
          <a:p>
            <a:pPr marL="0" indent="0" algn="ctr">
              <a:buFont typeface="Arial" panose="020B0604020202020204" pitchFamily="34" charset="0"/>
              <a:buNone/>
            </a:pPr>
            <a:endParaRPr lang="en-US" sz="1400" b="1"/>
          </a:p>
          <a:p>
            <a:pPr marL="0" indent="0" algn="ctr">
              <a:buFont typeface="Arial" panose="020B0604020202020204" pitchFamily="34" charset="0"/>
              <a:buNone/>
            </a:pPr>
            <a:endParaRPr lang="en-US" sz="1400" b="1"/>
          </a:p>
          <a:p>
            <a:pPr marL="0" indent="0" algn="ctr">
              <a:buFont typeface="Arial" panose="020B0604020202020204" pitchFamily="34" charset="0"/>
              <a:buNone/>
            </a:pPr>
            <a:r>
              <a:rPr lang="en-US"/>
              <a:t>	</a:t>
            </a:r>
          </a:p>
        </p:txBody>
      </p:sp>
      <p:pic>
        <p:nvPicPr>
          <p:cNvPr id="4" name="Picture 3" descr="Qr code&#10;&#10;Description automatically generated">
            <a:extLst>
              <a:ext uri="{FF2B5EF4-FFF2-40B4-BE49-F238E27FC236}">
                <a16:creationId xmlns:a16="http://schemas.microsoft.com/office/drawing/2014/main" id="{5C2CC8AC-9628-5D03-46F5-15CB6F5231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471" y="950394"/>
            <a:ext cx="1005840" cy="1005840"/>
          </a:xfrm>
          <a:prstGeom prst="rect">
            <a:avLst/>
          </a:prstGeom>
        </p:spPr>
      </p:pic>
      <p:pic>
        <p:nvPicPr>
          <p:cNvPr id="12" name="Picture 11">
            <a:extLst>
              <a:ext uri="{FF2B5EF4-FFF2-40B4-BE49-F238E27FC236}">
                <a16:creationId xmlns:a16="http://schemas.microsoft.com/office/drawing/2014/main" id="{408F2AF3-C04E-0201-047D-5A69A3DCEB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38573" y="1964818"/>
            <a:ext cx="1005840" cy="1005840"/>
          </a:xfrm>
          <a:prstGeom prst="rect">
            <a:avLst/>
          </a:prstGeom>
        </p:spPr>
      </p:pic>
      <p:pic>
        <p:nvPicPr>
          <p:cNvPr id="13" name="Picture 12" descr="Qr code&#10;&#10;Description automatically generated">
            <a:extLst>
              <a:ext uri="{FF2B5EF4-FFF2-40B4-BE49-F238E27FC236}">
                <a16:creationId xmlns:a16="http://schemas.microsoft.com/office/drawing/2014/main" id="{A255FA46-AD47-93A1-6617-F099DF4C5D6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8471" y="3069688"/>
            <a:ext cx="1005840" cy="1005840"/>
          </a:xfrm>
          <a:prstGeom prst="rect">
            <a:avLst/>
          </a:prstGeom>
        </p:spPr>
      </p:pic>
      <p:pic>
        <p:nvPicPr>
          <p:cNvPr id="14" name="Picture 13" descr="Qr code&#10;&#10;Description automatically generated">
            <a:extLst>
              <a:ext uri="{FF2B5EF4-FFF2-40B4-BE49-F238E27FC236}">
                <a16:creationId xmlns:a16="http://schemas.microsoft.com/office/drawing/2014/main" id="{AD5F7EEE-E731-5B7F-975F-8143603980D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8573" y="4186337"/>
            <a:ext cx="1005840" cy="1005840"/>
          </a:xfrm>
          <a:prstGeom prst="rect">
            <a:avLst/>
          </a:prstGeom>
        </p:spPr>
      </p:pic>
      <p:pic>
        <p:nvPicPr>
          <p:cNvPr id="15" name="Picture 14" descr="Qr code&#10;&#10;Description automatically generated">
            <a:extLst>
              <a:ext uri="{FF2B5EF4-FFF2-40B4-BE49-F238E27FC236}">
                <a16:creationId xmlns:a16="http://schemas.microsoft.com/office/drawing/2014/main" id="{22A9B010-05FF-E493-2026-7EEE915645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8471" y="5279724"/>
            <a:ext cx="1005840" cy="1005840"/>
          </a:xfrm>
          <a:prstGeom prst="rect">
            <a:avLst/>
          </a:prstGeom>
        </p:spPr>
      </p:pic>
    </p:spTree>
    <p:extLst>
      <p:ext uri="{BB962C8B-B14F-4D97-AF65-F5344CB8AC3E}">
        <p14:creationId xmlns:p14="http://schemas.microsoft.com/office/powerpoint/2010/main" val="21105316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B493BC1-32A8-B739-E2BE-81B55174A178}"/>
              </a:ext>
            </a:extLst>
          </p:cNvPr>
          <p:cNvGraphicFramePr>
            <a:graphicFrameLocks noGrp="1"/>
          </p:cNvGraphicFramePr>
          <p:nvPr/>
        </p:nvGraphicFramePr>
        <p:xfrm>
          <a:off x="952107" y="774831"/>
          <a:ext cx="7532016" cy="5646166"/>
        </p:xfrm>
        <a:graphic>
          <a:graphicData uri="http://schemas.openxmlformats.org/drawingml/2006/table">
            <a:tbl>
              <a:tblPr firstRow="1" bandRow="1">
                <a:tableStyleId>{5C22544A-7EE6-4342-B048-85BDC9FD1C3A}</a:tableStyleId>
              </a:tblPr>
              <a:tblGrid>
                <a:gridCol w="2510672">
                  <a:extLst>
                    <a:ext uri="{9D8B030D-6E8A-4147-A177-3AD203B41FA5}">
                      <a16:colId xmlns:a16="http://schemas.microsoft.com/office/drawing/2014/main" val="3984699448"/>
                    </a:ext>
                  </a:extLst>
                </a:gridCol>
                <a:gridCol w="2510672">
                  <a:extLst>
                    <a:ext uri="{9D8B030D-6E8A-4147-A177-3AD203B41FA5}">
                      <a16:colId xmlns:a16="http://schemas.microsoft.com/office/drawing/2014/main" val="3358168667"/>
                    </a:ext>
                  </a:extLst>
                </a:gridCol>
                <a:gridCol w="2510672">
                  <a:extLst>
                    <a:ext uri="{9D8B030D-6E8A-4147-A177-3AD203B41FA5}">
                      <a16:colId xmlns:a16="http://schemas.microsoft.com/office/drawing/2014/main" val="1759632228"/>
                    </a:ext>
                  </a:extLst>
                </a:gridCol>
              </a:tblGrid>
              <a:tr h="370840">
                <a:tc>
                  <a:txBody>
                    <a:bodyPr/>
                    <a:lstStyle/>
                    <a:p>
                      <a:pPr marL="0" marR="0" algn="ctr">
                        <a:lnSpc>
                          <a:spcPct val="107000"/>
                        </a:lnSpc>
                        <a:spcBef>
                          <a:spcPts val="300"/>
                        </a:spcBef>
                        <a:spcAft>
                          <a:spcPts val="300"/>
                        </a:spcAft>
                      </a:pPr>
                      <a:r>
                        <a:rPr lang="en-US" sz="16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6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TOPIC/DESCRIPTION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6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9729821"/>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Wednesday 9/13/23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Resources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Resources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2589188"/>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Wednesday 9/27/23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Transition from CDS to Public School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Transition from CDS to Public School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4876048"/>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Friday 9/29/23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effectLst/>
                          <a:latin typeface="Calibri" panose="020F0502020204030204" pitchFamily="34" charset="0"/>
                          <a:ea typeface="Calibri" panose="020F0502020204030204" pitchFamily="34" charset="0"/>
                          <a:cs typeface="Calibri" panose="020F0502020204030204" pitchFamily="34" charset="0"/>
                        </a:rPr>
                        <a:t>Q&amp;A Session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Q &amp; A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2438912"/>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Wednesday 10/11/23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Abbreviated 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Abbreviated Day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1986792"/>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Tuesday 10/24/23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Fall All District IEP Training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IE</a:t>
                      </a: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P Training Registration Link (10/24/23)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025775"/>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Tuesday 10/24/23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Fall All District B-13 Training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7"/>
                        </a:rPr>
                        <a:t>B-13 Training Registration Link (10/24/23)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8709232"/>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Wednesday 10/25/23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Discipline &amp; Manifestation Determination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Discipline &amp; Manifestation Determination Registration Link</a:t>
                      </a: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5045656"/>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Friday 10/27/23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Q&amp;A Session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Q &amp; A Registration Lin</a:t>
                      </a:r>
                      <a:r>
                        <a:rPr lang="en-US" sz="1200"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6442967"/>
                  </a:ext>
                </a:extLst>
              </a:tr>
              <a:tr h="370840">
                <a:tc>
                  <a:txBody>
                    <a:bodyPr/>
                    <a:lstStyle/>
                    <a:p>
                      <a:pPr marL="0" marR="0" algn="ctr">
                        <a:spcBef>
                          <a:spcPts val="300"/>
                        </a:spcBef>
                        <a:spcAft>
                          <a:spcPts val="300"/>
                        </a:spcAft>
                      </a:pPr>
                      <a:r>
                        <a:rPr lang="en-US" sz="1200" b="1" i="1">
                          <a:effectLst/>
                          <a:latin typeface="Calibri" panose="020F0502020204030204" pitchFamily="34" charset="0"/>
                          <a:ea typeface="Calibri" panose="020F0502020204030204" pitchFamily="34" charset="0"/>
                          <a:cs typeface="Calibri" panose="020F0502020204030204" pitchFamily="34" charset="0"/>
                        </a:rPr>
                        <a:t>*Wednesday 11/8/23*</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i="1">
                          <a:effectLst/>
                          <a:latin typeface="Calibri" panose="020F0502020204030204" pitchFamily="34" charset="0"/>
                          <a:ea typeface="Calibri" panose="020F0502020204030204" pitchFamily="34" charset="0"/>
                          <a:cs typeface="Calibri" panose="020F0502020204030204" pitchFamily="34" charset="0"/>
                        </a:rPr>
                        <a:t>*Alignment and DIB1 (Disability Alignment)*</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685800" rtl="0" eaLnBrk="1" fontAlgn="auto" latinLnBrk="0" hangingPunct="1">
                        <a:lnSpc>
                          <a:spcPct val="107000"/>
                        </a:lnSpc>
                        <a:spcBef>
                          <a:spcPts val="300"/>
                        </a:spcBef>
                        <a:spcAft>
                          <a:spcPts val="300"/>
                        </a:spcAft>
                        <a:buClrTx/>
                        <a:buSzTx/>
                        <a:buFontTx/>
                        <a:buNone/>
                        <a:tabLst/>
                        <a:defRPr/>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A</a:t>
                      </a:r>
                      <a:r>
                        <a:rPr lang="en-US" sz="1100" b="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lignment and DIB1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818269"/>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Wednesday 12/13/23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Orientation and Mobility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1"/>
                        </a:rPr>
                        <a:t>Orientation and Mobility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213144"/>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Wednesday 12/20/23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Compliant Transition Plans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C</a:t>
                      </a:r>
                      <a:r>
                        <a:rPr lang="en-US" sz="1100" b="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ompliant Transition Plans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6952417"/>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Tuesday 1/9/24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Winter All District B-13 Training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B-</a:t>
                      </a:r>
                      <a:r>
                        <a:rPr lang="en-US" sz="1100" b="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13 Training Registration Link (1/9/24)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3060217"/>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Tuesday 1/9/24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Winter All District IEP Training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4"/>
                        </a:rPr>
                        <a:t>I</a:t>
                      </a:r>
                      <a:r>
                        <a:rPr lang="en-US" sz="1100" b="1"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14"/>
                        </a:rPr>
                        <a:t>EP Training Registration Link (1/9/24)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8705562"/>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Wednesday 1/10/24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Advanced Written Notice &amp; Written Notice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5"/>
                        </a:rPr>
                        <a:t>A</a:t>
                      </a:r>
                      <a:r>
                        <a:rPr lang="en-US" sz="1100" b="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dvanced WN and WN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4079294"/>
                  </a:ext>
                </a:extLst>
              </a:tr>
            </a:tbl>
          </a:graphicData>
        </a:graphic>
      </p:graphicFrame>
      <p:sp>
        <p:nvSpPr>
          <p:cNvPr id="5" name="TextBox 4">
            <a:extLst>
              <a:ext uri="{FF2B5EF4-FFF2-40B4-BE49-F238E27FC236}">
                <a16:creationId xmlns:a16="http://schemas.microsoft.com/office/drawing/2014/main" id="{83CAC7BC-EAED-875A-2172-ACEA246134BD}"/>
              </a:ext>
            </a:extLst>
          </p:cNvPr>
          <p:cNvSpPr txBox="1"/>
          <p:nvPr/>
        </p:nvSpPr>
        <p:spPr>
          <a:xfrm>
            <a:off x="1946635" y="374721"/>
            <a:ext cx="554296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Segoe UI" panose="020B0502040204020203" pitchFamily="34" charset="0"/>
              </a:rPr>
              <a:t>2023-24 Professional Development Schedule</a:t>
            </a: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45063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B493BC1-32A8-B739-E2BE-81B55174A178}"/>
              </a:ext>
            </a:extLst>
          </p:cNvPr>
          <p:cNvGraphicFramePr>
            <a:graphicFrameLocks noGrp="1"/>
          </p:cNvGraphicFramePr>
          <p:nvPr/>
        </p:nvGraphicFramePr>
        <p:xfrm>
          <a:off x="612742" y="774831"/>
          <a:ext cx="7946796" cy="6017006"/>
        </p:xfrm>
        <a:graphic>
          <a:graphicData uri="http://schemas.openxmlformats.org/drawingml/2006/table">
            <a:tbl>
              <a:tblPr firstRow="1" bandRow="1">
                <a:tableStyleId>{5C22544A-7EE6-4342-B048-85BDC9FD1C3A}</a:tableStyleId>
              </a:tblPr>
              <a:tblGrid>
                <a:gridCol w="2648932">
                  <a:extLst>
                    <a:ext uri="{9D8B030D-6E8A-4147-A177-3AD203B41FA5}">
                      <a16:colId xmlns:a16="http://schemas.microsoft.com/office/drawing/2014/main" val="3984699448"/>
                    </a:ext>
                  </a:extLst>
                </a:gridCol>
                <a:gridCol w="2648932">
                  <a:extLst>
                    <a:ext uri="{9D8B030D-6E8A-4147-A177-3AD203B41FA5}">
                      <a16:colId xmlns:a16="http://schemas.microsoft.com/office/drawing/2014/main" val="3358168667"/>
                    </a:ext>
                  </a:extLst>
                </a:gridCol>
                <a:gridCol w="2648932">
                  <a:extLst>
                    <a:ext uri="{9D8B030D-6E8A-4147-A177-3AD203B41FA5}">
                      <a16:colId xmlns:a16="http://schemas.microsoft.com/office/drawing/2014/main" val="1759632228"/>
                    </a:ext>
                  </a:extLst>
                </a:gridCol>
              </a:tblGrid>
              <a:tr h="370840">
                <a:tc>
                  <a:txBody>
                    <a:bodyPr/>
                    <a:lstStyle/>
                    <a:p>
                      <a:pPr marL="0" marR="0" algn="ctr">
                        <a:lnSpc>
                          <a:spcPct val="107000"/>
                        </a:lnSpc>
                        <a:spcBef>
                          <a:spcPts val="300"/>
                        </a:spcBef>
                        <a:spcAft>
                          <a:spcPts val="300"/>
                        </a:spcAft>
                      </a:pPr>
                      <a:r>
                        <a:rPr lang="en-US" sz="16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6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TOPIC/DESCRIPTION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6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9729821"/>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Wednesday 1/24/24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Present Level of Performance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Present Level of Performance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2589188"/>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Friday 1/26/24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effectLst/>
                          <a:latin typeface="Calibri" panose="020F0502020204030204" pitchFamily="34" charset="0"/>
                          <a:ea typeface="Calibri" panose="020F0502020204030204" pitchFamily="34" charset="0"/>
                          <a:cs typeface="Calibri" panose="020F0502020204030204" pitchFamily="34" charset="0"/>
                        </a:rPr>
                        <a:t>Q&amp;A Session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Q &amp; A Registration Link</a:t>
                      </a:r>
                      <a:r>
                        <a:rPr lang="en-US" sz="1200" b="1">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4876048"/>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Wednesday 2/14/24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Writing Measurable Functional Goals and Avoiding Outcomes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Writing Measurable Functional Goals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2438912"/>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Wednesday 2/28/24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Transition from CDS to Public School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Transition from CDS to Public School Registration Link </a:t>
                      </a: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1986792"/>
                  </a:ext>
                </a:extLst>
              </a:tr>
              <a:tr h="370840">
                <a:tc>
                  <a:txBody>
                    <a:bodyPr/>
                    <a:lstStyle/>
                    <a:p>
                      <a:pPr marL="0" marR="0" algn="ctr">
                        <a:spcBef>
                          <a:spcPts val="300"/>
                        </a:spcBef>
                        <a:spcAft>
                          <a:spcPts val="300"/>
                        </a:spcAft>
                      </a:pPr>
                      <a:r>
                        <a:rPr lang="en-US" sz="1200" b="1" i="1">
                          <a:effectLst/>
                          <a:latin typeface="Calibri" panose="020F0502020204030204" pitchFamily="34" charset="0"/>
                          <a:ea typeface="Calibri" panose="020F0502020204030204" pitchFamily="34" charset="0"/>
                          <a:cs typeface="Calibri" panose="020F0502020204030204" pitchFamily="34" charset="0"/>
                        </a:rPr>
                        <a:t>*Wednesday 3/13/24*</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685800" rtl="0" eaLnBrk="1" fontAlgn="auto" latinLnBrk="0" hangingPunct="1">
                        <a:lnSpc>
                          <a:spcPct val="107000"/>
                        </a:lnSpc>
                        <a:spcBef>
                          <a:spcPts val="300"/>
                        </a:spcBef>
                        <a:spcAft>
                          <a:spcPts val="300"/>
                        </a:spcAft>
                        <a:buClrTx/>
                        <a:buSzTx/>
                        <a:buFontTx/>
                        <a:buNone/>
                        <a:tabLst/>
                        <a:defRPr/>
                      </a:pPr>
                      <a:r>
                        <a:rPr lang="en-US" sz="1200" b="1" i="1">
                          <a:effectLst/>
                          <a:latin typeface="Calibri" panose="020F0502020204030204" pitchFamily="34" charset="0"/>
                          <a:ea typeface="Calibri" panose="020F0502020204030204" pitchFamily="34" charset="0"/>
                          <a:cs typeface="Calibri" panose="020F0502020204030204" pitchFamily="34" charset="0"/>
                        </a:rPr>
                        <a:t>*Least Restrictive Environment* </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685800" rtl="0" eaLnBrk="1" fontAlgn="auto" latinLnBrk="0" hangingPunct="1">
                        <a:lnSpc>
                          <a:spcPct val="107000"/>
                        </a:lnSpc>
                        <a:spcBef>
                          <a:spcPts val="300"/>
                        </a:spcBef>
                        <a:spcAft>
                          <a:spcPts val="300"/>
                        </a:spcAft>
                        <a:buClrTx/>
                        <a:buSzTx/>
                        <a:buFontTx/>
                        <a:buNone/>
                        <a:tabLst/>
                        <a:defRPr/>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Least Restrictive Environment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535747"/>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Wednesday 3/27/24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Forms – (AE attached to WN)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7"/>
                        </a:rPr>
                        <a:t>Forms (AE attached to WN)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025775"/>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Friday 3/29/24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effectLst/>
                          <a:latin typeface="Calibri" panose="020F0502020204030204" pitchFamily="34" charset="0"/>
                          <a:ea typeface="Calibri" panose="020F0502020204030204" pitchFamily="34" charset="0"/>
                          <a:cs typeface="Calibri" panose="020F0502020204030204" pitchFamily="34" charset="0"/>
                        </a:rPr>
                        <a:t>Q&amp;A Session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Q &amp; A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8709232"/>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Wednesday 4/10/24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Special Education Law for General Education Teachers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Special Education Law for General Education Teachers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5045656"/>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Wednesday 4/24/24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IEP Essentials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IEP Essentials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6442967"/>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Friday 4/26/24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rPr>
                        <a:t>Q&amp;A Session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1"/>
                        </a:rPr>
                        <a:t>Q &amp; A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818269"/>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Thursday 5/2/24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Spring All District IEP Training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IEP Training Registration Link (5/2/24)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213144"/>
                  </a:ext>
                </a:extLst>
              </a:tr>
              <a:tr h="370840">
                <a:tc>
                  <a:txBody>
                    <a:bodyPr/>
                    <a:lstStyle/>
                    <a:p>
                      <a:pPr marL="0" marR="0" algn="ctr">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Thursday 5/2/24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Spring All District B-13 Training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3"/>
                        </a:rPr>
                        <a:t>B-13 Training Registration Link (5/2/24)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6952417"/>
                  </a:ext>
                </a:extLst>
              </a:tr>
              <a:tr h="370840">
                <a:tc>
                  <a:txBody>
                    <a:bodyPr/>
                    <a:lstStyle/>
                    <a:p>
                      <a:pPr marL="0" marR="0" algn="ctr">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Wednesday 5/8/24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Consultation/Related Service Goals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4"/>
                        </a:rPr>
                        <a:t>Consultation/Related Service Goals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3060217"/>
                  </a:ext>
                </a:extLst>
              </a:tr>
              <a:tr h="370840">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Wednesday 5/22/24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Data Collection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5"/>
                        </a:rPr>
                        <a:t>Data Collection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8705562"/>
                  </a:ext>
                </a:extLst>
              </a:tr>
              <a:tr h="370840">
                <a:tc>
                  <a:txBody>
                    <a:bodyPr/>
                    <a:lstStyle/>
                    <a:p>
                      <a:pPr marL="0" marR="0" algn="ctr">
                        <a:lnSpc>
                          <a:spcPct val="107000"/>
                        </a:lnSpc>
                        <a:spcBef>
                          <a:spcPts val="30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Friday 5/24/24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effectLst/>
                          <a:latin typeface="Calibri" panose="020F0502020204030204" pitchFamily="34" charset="0"/>
                          <a:ea typeface="Calibri" panose="020F0502020204030204" pitchFamily="34" charset="0"/>
                          <a:cs typeface="Calibri" panose="020F0502020204030204" pitchFamily="34" charset="0"/>
                        </a:rPr>
                        <a:t>Q&amp;A Session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6"/>
                        </a:rPr>
                        <a:t>Q &amp; A Registration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4079294"/>
                  </a:ext>
                </a:extLst>
              </a:tr>
            </a:tbl>
          </a:graphicData>
        </a:graphic>
      </p:graphicFrame>
      <p:sp>
        <p:nvSpPr>
          <p:cNvPr id="5" name="TextBox 4">
            <a:extLst>
              <a:ext uri="{FF2B5EF4-FFF2-40B4-BE49-F238E27FC236}">
                <a16:creationId xmlns:a16="http://schemas.microsoft.com/office/drawing/2014/main" id="{83CAC7BC-EAED-875A-2172-ACEA246134BD}"/>
              </a:ext>
            </a:extLst>
          </p:cNvPr>
          <p:cNvSpPr txBox="1"/>
          <p:nvPr/>
        </p:nvSpPr>
        <p:spPr>
          <a:xfrm>
            <a:off x="1171852" y="374721"/>
            <a:ext cx="618576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Segoe UI" panose="020B0502040204020203" pitchFamily="34" charset="0"/>
              </a:rPr>
              <a:t>2023-24 Professional Development Schedule (cont.)</a:t>
            </a: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1111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57A92-8A00-4C89-B980-7582A8757130}"/>
              </a:ext>
            </a:extLst>
          </p:cNvPr>
          <p:cNvSpPr txBox="1"/>
          <p:nvPr/>
        </p:nvSpPr>
        <p:spPr>
          <a:xfrm>
            <a:off x="539939" y="460815"/>
            <a:ext cx="8373359" cy="296818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i="0" u="none" strike="noStrike" kern="1200" cap="none" spc="0" normalizeH="0" baseline="0" noProof="0">
                <a:ln>
                  <a:noFill/>
                </a:ln>
                <a:solidFill>
                  <a:prstClr val="black"/>
                </a:solidFill>
                <a:effectLst/>
                <a:uLnTx/>
                <a:uFillTx/>
                <a:latin typeface="+mn-lt"/>
                <a:ea typeface="+mn-ea"/>
                <a:cs typeface="+mn-cs"/>
              </a:rPr>
              <a:t>Please consider sharing the links to these PD opportunities with </a:t>
            </a:r>
            <a:r>
              <a:rPr kumimoji="0" lang="en-US" sz="2000" i="0" u="sng" strike="noStrike" kern="1200" cap="none" spc="0" normalizeH="0" baseline="0" noProof="0">
                <a:ln>
                  <a:noFill/>
                </a:ln>
                <a:solidFill>
                  <a:prstClr val="black"/>
                </a:solidFill>
                <a:effectLst/>
                <a:uLnTx/>
                <a:uFillTx/>
                <a:latin typeface="+mn-lt"/>
                <a:ea typeface="+mn-ea"/>
                <a:cs typeface="+mn-cs"/>
              </a:rPr>
              <a:t>general education teachers</a:t>
            </a:r>
            <a:r>
              <a:rPr kumimoji="0" lang="en-US" sz="2000" i="0" u="none" strike="noStrike" kern="1200" cap="none" spc="0" normalizeH="0" baseline="0" noProof="0">
                <a:ln>
                  <a:noFill/>
                </a:ln>
                <a:solidFill>
                  <a:prstClr val="black"/>
                </a:solidFill>
                <a:effectLst/>
                <a:uLnTx/>
                <a:uFillTx/>
                <a:latin typeface="+mn-lt"/>
                <a:ea typeface="+mn-ea"/>
                <a:cs typeface="+mn-cs"/>
              </a:rPr>
              <a:t>:</a:t>
            </a:r>
          </a:p>
          <a:p>
            <a:pPr marL="0" marR="0" rtl="0" eaLnBrk="1" fontAlgn="ctr" latinLnBrk="0" hangingPunct="1">
              <a:spcBef>
                <a:spcPts val="300"/>
              </a:spcBef>
              <a:spcAft>
                <a:spcPts val="300"/>
              </a:spcAft>
            </a:pPr>
            <a:r>
              <a:rPr lang="en-US" sz="1600" b="1" i="0" u="none" strike="noStrike" kern="1200">
                <a:effectLst/>
                <a:latin typeface="+mn-lt"/>
                <a:ea typeface="Calibri" panose="020F0502020204030204" pitchFamily="34" charset="0"/>
                <a:cs typeface="Calibri" panose="020F0502020204030204" pitchFamily="34" charset="0"/>
              </a:rPr>
              <a:t>Wednesday 10/25/23</a:t>
            </a:r>
            <a:r>
              <a:rPr lang="en-US" sz="1600">
                <a:latin typeface="+mn-lt"/>
              </a:rPr>
              <a:t> - </a:t>
            </a:r>
            <a:r>
              <a:rPr lang="en-US" sz="1600" b="1" i="0" u="none" strike="noStrike" kern="1200">
                <a:effectLst/>
                <a:latin typeface="+mn-lt"/>
                <a:ea typeface="Calibri" panose="020F0502020204030204" pitchFamily="34" charset="0"/>
                <a:cs typeface="Calibri" panose="020F0502020204030204" pitchFamily="34" charset="0"/>
                <a:hlinkClick r:id="rId2"/>
              </a:rPr>
              <a:t>Discipline &amp; Manifestation Determination</a:t>
            </a:r>
            <a:endParaRPr lang="en-US" sz="1600" b="0" i="0" u="none" strike="noStrike">
              <a:effectLst/>
              <a:latin typeface="+mn-lt"/>
            </a:endParaRPr>
          </a:p>
          <a:p>
            <a:pPr fontAlgn="ctr">
              <a:lnSpc>
                <a:spcPct val="107000"/>
              </a:lnSpc>
              <a:spcBef>
                <a:spcPts val="300"/>
              </a:spcBef>
              <a:spcAft>
                <a:spcPts val="300"/>
              </a:spcAft>
            </a:pPr>
            <a:r>
              <a:rPr lang="en-US" sz="1600" b="1" i="0" u="none" strike="noStrike" kern="1200">
                <a:solidFill>
                  <a:srgbClr val="000000"/>
                </a:solidFill>
                <a:effectLst/>
                <a:latin typeface="+mn-lt"/>
                <a:ea typeface="Calibri" panose="020F0502020204030204" pitchFamily="34" charset="0"/>
                <a:cs typeface="Calibri" panose="020F0502020204030204" pitchFamily="34" charset="0"/>
              </a:rPr>
              <a:t>Wednesday 4/10/24</a:t>
            </a:r>
            <a:r>
              <a:rPr lang="en-US" sz="1600" b="1">
                <a:solidFill>
                  <a:srgbClr val="000000"/>
                </a:solidFill>
                <a:latin typeface="+mn-lt"/>
                <a:ea typeface="Calibri" panose="020F0502020204030204" pitchFamily="34" charset="0"/>
                <a:cs typeface="Calibri" panose="020F0502020204030204" pitchFamily="34" charset="0"/>
              </a:rPr>
              <a:t> - </a:t>
            </a:r>
            <a:r>
              <a:rPr lang="en-US" sz="1600" b="1" i="0" u="none" strike="noStrike" kern="1200">
                <a:solidFill>
                  <a:srgbClr val="000000"/>
                </a:solidFill>
                <a:effectLst/>
                <a:latin typeface="+mn-lt"/>
                <a:ea typeface="Calibri" panose="020F0502020204030204" pitchFamily="34" charset="0"/>
                <a:cs typeface="Calibri" panose="020F0502020204030204" pitchFamily="34" charset="0"/>
              </a:rPr>
              <a:t>Special Education Law for General Education Teachers</a:t>
            </a:r>
            <a:endParaRPr lang="en-US" sz="1600" b="0" i="0" u="none" strike="noStrike">
              <a:effectLst/>
              <a:latin typeface="+mn-lt"/>
            </a:endParaRPr>
          </a:p>
          <a:p>
            <a:pPr marL="0" marR="0" rtl="0" eaLnBrk="1" fontAlgn="ctr" latinLnBrk="0" hangingPunct="1">
              <a:lnSpc>
                <a:spcPct val="107000"/>
              </a:lnSpc>
              <a:spcBef>
                <a:spcPts val="300"/>
              </a:spcBef>
              <a:spcAft>
                <a:spcPts val="300"/>
              </a:spcAft>
            </a:pPr>
            <a:endParaRPr lang="en-US" sz="1800" b="0" i="0" u="none" strike="noStrike">
              <a:effectLst/>
              <a:latin typeface="+mn-lt"/>
            </a:endParaRPr>
          </a:p>
          <a:p>
            <a:r>
              <a:rPr kumimoji="0" lang="en-US" sz="2000" i="0" u="none" strike="noStrike" kern="1200" cap="none" spc="0" normalizeH="0" baseline="0" noProof="0">
                <a:ln>
                  <a:noFill/>
                </a:ln>
                <a:solidFill>
                  <a:prstClr val="black"/>
                </a:solidFill>
                <a:effectLst/>
                <a:uLnTx/>
                <a:uFillTx/>
                <a:latin typeface="+mn-lt"/>
                <a:ea typeface="+mn-ea"/>
                <a:cs typeface="+mn-cs"/>
              </a:rPr>
              <a:t>Please consider sharing the links to these PD opportunities with </a:t>
            </a:r>
            <a:r>
              <a:rPr kumimoji="0" lang="en-US" sz="2000" i="0" u="sng" strike="noStrike" kern="1200" cap="none" spc="0" normalizeH="0" baseline="0" noProof="0">
                <a:ln>
                  <a:noFill/>
                </a:ln>
                <a:solidFill>
                  <a:prstClr val="black"/>
                </a:solidFill>
                <a:effectLst/>
                <a:uLnTx/>
                <a:uFillTx/>
                <a:latin typeface="+mn-lt"/>
                <a:ea typeface="+mn-ea"/>
                <a:cs typeface="+mn-cs"/>
              </a:rPr>
              <a:t>related service providers</a:t>
            </a:r>
            <a:r>
              <a:rPr kumimoji="0" lang="en-US" sz="2000" i="0" u="none" strike="noStrike" kern="1200" cap="none" spc="0" normalizeH="0" baseline="0" noProof="0">
                <a:ln>
                  <a:noFill/>
                </a:ln>
                <a:solidFill>
                  <a:prstClr val="black"/>
                </a:solidFill>
                <a:effectLst/>
                <a:uLnTx/>
                <a:uFillTx/>
                <a:latin typeface="+mn-lt"/>
                <a:ea typeface="+mn-ea"/>
                <a:cs typeface="+mn-cs"/>
              </a:rPr>
              <a:t>:</a:t>
            </a:r>
          </a:p>
          <a:p>
            <a:pPr marL="0" marR="0" rtl="0" eaLnBrk="1" fontAlgn="ctr" latinLnBrk="0" hangingPunct="1">
              <a:spcBef>
                <a:spcPts val="300"/>
              </a:spcBef>
              <a:spcAft>
                <a:spcPts val="300"/>
              </a:spcAft>
            </a:pPr>
            <a:r>
              <a:rPr lang="en-US" sz="1600" b="1" i="0" u="none" strike="noStrike" kern="1200">
                <a:solidFill>
                  <a:srgbClr val="000000"/>
                </a:solidFill>
                <a:effectLst/>
                <a:latin typeface="+mn-lt"/>
                <a:ea typeface="Calibri" panose="020F0502020204030204" pitchFamily="34" charset="0"/>
                <a:cs typeface="Calibri" panose="020F0502020204030204" pitchFamily="34" charset="0"/>
              </a:rPr>
              <a:t>Wednesday 2/14/24</a:t>
            </a:r>
            <a:r>
              <a:rPr lang="en-US" sz="1600">
                <a:latin typeface="+mn-lt"/>
              </a:rPr>
              <a:t> - </a:t>
            </a:r>
            <a:r>
              <a:rPr lang="en-US" sz="1600" b="1" i="0" u="none" strike="noStrike" kern="1200">
                <a:solidFill>
                  <a:srgbClr val="000000"/>
                </a:solidFill>
                <a:effectLst/>
                <a:latin typeface="+mn-lt"/>
                <a:ea typeface="Calibri" panose="020F0502020204030204" pitchFamily="34" charset="0"/>
                <a:cs typeface="Calibri" panose="020F0502020204030204" pitchFamily="34" charset="0"/>
              </a:rPr>
              <a:t>Writing Measurable Functional Goals and Avoiding Outcomes </a:t>
            </a:r>
            <a:endParaRPr lang="en-US" sz="1600" b="0" i="0" u="none" strike="noStrike">
              <a:effectLst/>
              <a:latin typeface="+mn-lt"/>
            </a:endParaRPr>
          </a:p>
          <a:p>
            <a:pPr marL="0" marR="0" rtl="0" eaLnBrk="1" fontAlgn="ctr" latinLnBrk="0" hangingPunct="1">
              <a:spcBef>
                <a:spcPts val="300"/>
              </a:spcBef>
              <a:spcAft>
                <a:spcPts val="300"/>
              </a:spcAft>
            </a:pPr>
            <a:r>
              <a:rPr lang="en-US" sz="1600" b="1" i="0" u="none" strike="noStrike" kern="1200">
                <a:effectLst/>
                <a:latin typeface="+mn-lt"/>
                <a:ea typeface="Calibri" panose="020F0502020204030204" pitchFamily="34" charset="0"/>
                <a:cs typeface="Calibri" panose="020F0502020204030204" pitchFamily="34" charset="0"/>
              </a:rPr>
              <a:t>Wednesday 5/8/24</a:t>
            </a:r>
            <a:r>
              <a:rPr lang="en-US" sz="1600">
                <a:latin typeface="+mn-lt"/>
              </a:rPr>
              <a:t> - </a:t>
            </a:r>
            <a:r>
              <a:rPr lang="en-US" sz="1600" b="1" i="0" u="none" strike="noStrike" kern="1200">
                <a:effectLst/>
                <a:latin typeface="+mn-lt"/>
                <a:ea typeface="Calibri" panose="020F0502020204030204" pitchFamily="34" charset="0"/>
                <a:cs typeface="Calibri" panose="020F0502020204030204" pitchFamily="34" charset="0"/>
              </a:rPr>
              <a:t>Consultation/Related Service Goals </a:t>
            </a:r>
            <a:endParaRPr lang="en-US" sz="1600" b="0" i="0" u="none" strike="noStrike">
              <a:effectLst/>
              <a:latin typeface="+mn-lt"/>
            </a:endParaRPr>
          </a:p>
        </p:txBody>
      </p:sp>
      <p:pic>
        <p:nvPicPr>
          <p:cNvPr id="4" name="Picture 3" descr="Diagram&#10;&#10;Description automatically generated">
            <a:extLst>
              <a:ext uri="{FF2B5EF4-FFF2-40B4-BE49-F238E27FC236}">
                <a16:creationId xmlns:a16="http://schemas.microsoft.com/office/drawing/2014/main" id="{66658420-9B59-EA9C-D499-F52C30E8C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886200"/>
            <a:ext cx="5033639" cy="2833752"/>
          </a:xfrm>
          <a:prstGeom prst="rect">
            <a:avLst/>
          </a:prstGeom>
        </p:spPr>
      </p:pic>
    </p:spTree>
    <p:extLst>
      <p:ext uri="{BB962C8B-B14F-4D97-AF65-F5344CB8AC3E}">
        <p14:creationId xmlns:p14="http://schemas.microsoft.com/office/powerpoint/2010/main" val="15378516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32855B0B-EC67-4C77-9F46-EB0289288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 y="911745"/>
            <a:ext cx="6213046" cy="2772488"/>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058A0B4-37C1-4139-847C-3603970D3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270" y="3633249"/>
            <a:ext cx="1888817" cy="3208243"/>
          </a:xfrm>
          <a:prstGeom prst="rect">
            <a:avLst/>
          </a:prstGeom>
        </p:spPr>
      </p:pic>
      <p:sp>
        <p:nvSpPr>
          <p:cNvPr id="6" name="TextBox 5">
            <a:extLst>
              <a:ext uri="{FF2B5EF4-FFF2-40B4-BE49-F238E27FC236}">
                <a16:creationId xmlns:a16="http://schemas.microsoft.com/office/drawing/2014/main" id="{3C497795-A80D-40AA-9C85-50E2A691B316}"/>
              </a:ext>
            </a:extLst>
          </p:cNvPr>
          <p:cNvSpPr txBox="1"/>
          <p:nvPr/>
        </p:nvSpPr>
        <p:spPr>
          <a:xfrm>
            <a:off x="9923" y="3767380"/>
            <a:ext cx="5298924" cy="617541"/>
          </a:xfrm>
          <a:prstGeom prst="rect">
            <a:avLst/>
          </a:prstGeom>
          <a:noFill/>
        </p:spPr>
        <p:txBody>
          <a:bodyPr wrap="square" rtlCol="0">
            <a:spAutoFit/>
          </a:bodyPr>
          <a:lstStyle/>
          <a:p>
            <a:pPr defTabSz="514350">
              <a:defRPr/>
            </a:pPr>
            <a:r>
              <a:rPr lang="en-US" sz="240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https://forms.office.com/g/by472QQLDJ</a:t>
            </a:r>
            <a:endParaRPr lang="en-US" sz="2400">
              <a:solidFill>
                <a:schemeClr val="bg1"/>
              </a:solidFill>
              <a:latin typeface="Calibri" panose="020F0502020204030204" pitchFamily="34" charset="0"/>
            </a:endParaRPr>
          </a:p>
          <a:p>
            <a:pPr defTabSz="514350">
              <a:defRPr/>
            </a:pPr>
            <a:endParaRPr lang="en-US" sz="1013">
              <a:solidFill>
                <a:srgbClr val="000000"/>
              </a:solidFill>
              <a:latin typeface="Calibri" panose="020F0502020204030204" pitchFamily="34" charset="0"/>
            </a:endParaRPr>
          </a:p>
        </p:txBody>
      </p:sp>
      <p:pic>
        <p:nvPicPr>
          <p:cNvPr id="8" name="Picture 7" descr="Qr code&#10;&#10;Description automatically generated">
            <a:extLst>
              <a:ext uri="{FF2B5EF4-FFF2-40B4-BE49-F238E27FC236}">
                <a16:creationId xmlns:a16="http://schemas.microsoft.com/office/drawing/2014/main" id="{2B38CA97-894F-42BD-BFC8-030422DD70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875" y="4513287"/>
            <a:ext cx="1888817" cy="1888817"/>
          </a:xfrm>
          <a:prstGeom prst="rect">
            <a:avLst/>
          </a:prstGeom>
        </p:spPr>
      </p:pic>
      <p:sp>
        <p:nvSpPr>
          <p:cNvPr id="9" name="TextBox 8">
            <a:extLst>
              <a:ext uri="{FF2B5EF4-FFF2-40B4-BE49-F238E27FC236}">
                <a16:creationId xmlns:a16="http://schemas.microsoft.com/office/drawing/2014/main" id="{18E8D02D-A9B4-403A-B23D-9F587C6FC4D1}"/>
              </a:ext>
            </a:extLst>
          </p:cNvPr>
          <p:cNvSpPr txBox="1"/>
          <p:nvPr/>
        </p:nvSpPr>
        <p:spPr>
          <a:xfrm>
            <a:off x="6140463" y="1021275"/>
            <a:ext cx="2817105" cy="1323439"/>
          </a:xfrm>
          <a:prstGeom prst="rect">
            <a:avLst/>
          </a:prstGeom>
          <a:noFill/>
        </p:spPr>
        <p:txBody>
          <a:bodyPr wrap="square" rtlCol="0">
            <a:spAutoFit/>
          </a:bodyPr>
          <a:lstStyle/>
          <a:p>
            <a:pPr algn="ctr" defTabSz="514350">
              <a:defRPr/>
            </a:pPr>
            <a:r>
              <a:rPr lang="en-US" sz="1600">
                <a:solidFill>
                  <a:schemeClr val="bg1"/>
                </a:solidFill>
                <a:latin typeface="Calibri" panose="020F0502020204030204" pitchFamily="34" charset="0"/>
              </a:rPr>
              <a:t>Use the link to complete the form on your computer</a:t>
            </a:r>
          </a:p>
          <a:p>
            <a:pPr algn="ctr" defTabSz="514350">
              <a:defRPr/>
            </a:pPr>
            <a:r>
              <a:rPr lang="en-US" sz="1600">
                <a:solidFill>
                  <a:schemeClr val="bg1"/>
                </a:solidFill>
                <a:latin typeface="Calibri" panose="020F0502020204030204" pitchFamily="34" charset="0"/>
              </a:rPr>
              <a:t> </a:t>
            </a:r>
            <a:r>
              <a:rPr lang="en-US" sz="1600" b="1" u="sng">
                <a:solidFill>
                  <a:schemeClr val="bg1"/>
                </a:solidFill>
                <a:latin typeface="Calibri" panose="020F0502020204030204" pitchFamily="34" charset="0"/>
              </a:rPr>
              <a:t>OR</a:t>
            </a:r>
            <a:r>
              <a:rPr lang="en-US" sz="1600">
                <a:solidFill>
                  <a:schemeClr val="bg1"/>
                </a:solidFill>
                <a:latin typeface="Calibri" panose="020F0502020204030204" pitchFamily="34" charset="0"/>
              </a:rPr>
              <a:t> </a:t>
            </a:r>
          </a:p>
          <a:p>
            <a:pPr algn="ctr" defTabSz="514350">
              <a:defRPr/>
            </a:pPr>
            <a:r>
              <a:rPr lang="en-US" sz="1600">
                <a:solidFill>
                  <a:schemeClr val="bg1"/>
                </a:solidFill>
                <a:latin typeface="Calibri" panose="020F0502020204030204" pitchFamily="34" charset="0"/>
              </a:rPr>
              <a:t>Use the QR code to complete the form on your mobile device</a:t>
            </a:r>
          </a:p>
        </p:txBody>
      </p:sp>
      <p:sp>
        <p:nvSpPr>
          <p:cNvPr id="7" name="Title 1">
            <a:extLst>
              <a:ext uri="{FF2B5EF4-FFF2-40B4-BE49-F238E27FC236}">
                <a16:creationId xmlns:a16="http://schemas.microsoft.com/office/drawing/2014/main" id="{768F6AFF-B168-4463-B0B7-266295304725}"/>
              </a:ext>
            </a:extLst>
          </p:cNvPr>
          <p:cNvSpPr txBox="1">
            <a:spLocks/>
          </p:cNvSpPr>
          <p:nvPr/>
        </p:nvSpPr>
        <p:spPr>
          <a:xfrm>
            <a:off x="330693" y="143809"/>
            <a:ext cx="8482613" cy="532061"/>
          </a:xfrm>
          <a:prstGeom prst="rect">
            <a:avLst/>
          </a:prstGeom>
          <a:solidFill>
            <a:srgbClr val="FFFF99"/>
          </a:solidFill>
          <a:effectLst>
            <a:outerShdw blurRad="76200" dist="38100" dir="2700000" algn="tl" rotWithShape="0">
              <a:prstClr val="black">
                <a:alpha val="40000"/>
              </a:prstClr>
            </a:outerShdw>
          </a:effectLst>
        </p:spPr>
        <p:txBody>
          <a:bodyPr/>
          <a:lstStyle>
            <a:lvl1pPr algn="ctr" rtl="0" eaLnBrk="1" fontAlgn="base" hangingPunct="1">
              <a:spcBef>
                <a:spcPct val="0"/>
              </a:spcBef>
              <a:spcAft>
                <a:spcPct val="0"/>
              </a:spcAft>
              <a:defRPr sz="2400" b="1">
                <a:solidFill>
                  <a:srgbClr val="162C40"/>
                </a:solidFill>
                <a:latin typeface="+mj-lt"/>
                <a:ea typeface="+mj-ea"/>
                <a:cs typeface="+mj-cs"/>
              </a:defRPr>
            </a:lvl1pPr>
            <a:lvl2pPr algn="ctr" rtl="0" eaLnBrk="1" fontAlgn="base" hangingPunct="1">
              <a:spcBef>
                <a:spcPct val="0"/>
              </a:spcBef>
              <a:spcAft>
                <a:spcPct val="0"/>
              </a:spcAft>
              <a:defRPr sz="2400" b="1">
                <a:solidFill>
                  <a:srgbClr val="162C40"/>
                </a:solidFill>
                <a:latin typeface="Arial" charset="0"/>
              </a:defRPr>
            </a:lvl2pPr>
            <a:lvl3pPr algn="ctr" rtl="0" eaLnBrk="1" fontAlgn="base" hangingPunct="1">
              <a:spcBef>
                <a:spcPct val="0"/>
              </a:spcBef>
              <a:spcAft>
                <a:spcPct val="0"/>
              </a:spcAft>
              <a:defRPr sz="2400" b="1">
                <a:solidFill>
                  <a:srgbClr val="162C40"/>
                </a:solidFill>
                <a:latin typeface="Arial" charset="0"/>
              </a:defRPr>
            </a:lvl3pPr>
            <a:lvl4pPr algn="ctr" rtl="0" eaLnBrk="1" fontAlgn="base" hangingPunct="1">
              <a:spcBef>
                <a:spcPct val="0"/>
              </a:spcBef>
              <a:spcAft>
                <a:spcPct val="0"/>
              </a:spcAft>
              <a:defRPr sz="2400" b="1">
                <a:solidFill>
                  <a:srgbClr val="162C40"/>
                </a:solidFill>
                <a:latin typeface="Arial" charset="0"/>
              </a:defRPr>
            </a:lvl4pPr>
            <a:lvl5pPr algn="ctr" rtl="0" eaLnBrk="1" fontAlgn="base" hangingPunct="1">
              <a:spcBef>
                <a:spcPct val="0"/>
              </a:spcBef>
              <a:spcAft>
                <a:spcPct val="0"/>
              </a:spcAft>
              <a:defRPr sz="2400" b="1">
                <a:solidFill>
                  <a:srgbClr val="162C40"/>
                </a:solidFill>
                <a:latin typeface="Arial" charset="0"/>
              </a:defRPr>
            </a:lvl5pPr>
            <a:lvl6pPr marL="342900" algn="ctr" rtl="0" eaLnBrk="1" fontAlgn="base" hangingPunct="1">
              <a:spcBef>
                <a:spcPct val="0"/>
              </a:spcBef>
              <a:spcAft>
                <a:spcPct val="0"/>
              </a:spcAft>
              <a:defRPr sz="2400" b="1">
                <a:solidFill>
                  <a:srgbClr val="162C40"/>
                </a:solidFill>
                <a:latin typeface="Arial" charset="0"/>
              </a:defRPr>
            </a:lvl6pPr>
            <a:lvl7pPr marL="685800" algn="ctr" rtl="0" eaLnBrk="1" fontAlgn="base" hangingPunct="1">
              <a:spcBef>
                <a:spcPct val="0"/>
              </a:spcBef>
              <a:spcAft>
                <a:spcPct val="0"/>
              </a:spcAft>
              <a:defRPr sz="2400" b="1">
                <a:solidFill>
                  <a:srgbClr val="162C40"/>
                </a:solidFill>
                <a:latin typeface="Arial" charset="0"/>
              </a:defRPr>
            </a:lvl7pPr>
            <a:lvl8pPr marL="1028700" algn="ctr" rtl="0" eaLnBrk="1" fontAlgn="base" hangingPunct="1">
              <a:spcBef>
                <a:spcPct val="0"/>
              </a:spcBef>
              <a:spcAft>
                <a:spcPct val="0"/>
              </a:spcAft>
              <a:defRPr sz="2400" b="1">
                <a:solidFill>
                  <a:srgbClr val="162C40"/>
                </a:solidFill>
                <a:latin typeface="Arial" charset="0"/>
              </a:defRPr>
            </a:lvl8pPr>
            <a:lvl9pPr marL="1371600" algn="ctr" rtl="0" eaLnBrk="1" fontAlgn="base" hangingPunct="1">
              <a:spcBef>
                <a:spcPct val="0"/>
              </a:spcBef>
              <a:spcAft>
                <a:spcPct val="0"/>
              </a:spcAft>
              <a:defRPr sz="2400" b="1">
                <a:solidFill>
                  <a:srgbClr val="162C40"/>
                </a:solidFill>
                <a:latin typeface="Arial" charset="0"/>
              </a:defRPr>
            </a:lvl9pPr>
          </a:lstStyle>
          <a:p>
            <a:r>
              <a:rPr lang="en-US" kern="0">
                <a:solidFill>
                  <a:srgbClr val="000000"/>
                </a:solidFill>
                <a:latin typeface="Calibri" panose="020F0502020204030204" pitchFamily="34" charset="0"/>
              </a:rPr>
              <a:t>Professional Learning Feedback and Contact Hour Form</a:t>
            </a:r>
          </a:p>
        </p:txBody>
      </p:sp>
      <p:pic>
        <p:nvPicPr>
          <p:cNvPr id="2" name="Picture 1">
            <a:extLst>
              <a:ext uri="{FF2B5EF4-FFF2-40B4-BE49-F238E27FC236}">
                <a16:creationId xmlns:a16="http://schemas.microsoft.com/office/drawing/2014/main" id="{0C79835B-63A9-4E44-8DC3-B243ED1D9098}"/>
              </a:ext>
            </a:extLst>
          </p:cNvPr>
          <p:cNvPicPr>
            <a:picLocks noChangeAspect="1"/>
          </p:cNvPicPr>
          <p:nvPr/>
        </p:nvPicPr>
        <p:blipFill>
          <a:blip r:embed="rId6"/>
          <a:stretch>
            <a:fillRect/>
          </a:stretch>
        </p:blipFill>
        <p:spPr>
          <a:xfrm>
            <a:off x="809995" y="4801886"/>
            <a:ext cx="3039680" cy="870970"/>
          </a:xfrm>
          <a:prstGeom prst="rect">
            <a:avLst/>
          </a:prstGeom>
        </p:spPr>
      </p:pic>
    </p:spTree>
    <p:extLst>
      <p:ext uri="{BB962C8B-B14F-4D97-AF65-F5344CB8AC3E}">
        <p14:creationId xmlns:p14="http://schemas.microsoft.com/office/powerpoint/2010/main" val="14875654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42CA00-CD7A-4336-8CED-72ADD2477080}"/>
              </a:ext>
            </a:extLst>
          </p:cNvPr>
          <p:cNvSpPr/>
          <p:nvPr/>
        </p:nvSpPr>
        <p:spPr>
          <a:xfrm>
            <a:off x="331165" y="1782885"/>
            <a:ext cx="8481669" cy="417550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pPr marL="0" marR="0" lvl="0" indent="0" algn="l" defTabSz="685800" rtl="0" eaLnBrk="1" fontAlgn="base" latinLnBrk="0" hangingPunct="1">
              <a:lnSpc>
                <a:spcPct val="100000"/>
              </a:lnSpc>
              <a:spcBef>
                <a:spcPts val="188"/>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Colette Sullivan – Federal Programs Coordinator</a:t>
            </a:r>
          </a:p>
          <a:p>
            <a:pPr marL="342900" marR="0" lvl="0" indent="0" algn="l" defTabSz="685800" rtl="0" eaLnBrk="1" fontAlgn="base" latinLnBrk="0" hangingPunct="1">
              <a:lnSpc>
                <a:spcPct val="100000"/>
              </a:lnSpc>
              <a:spcBef>
                <a:spcPts val="188"/>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2"/>
              </a:rPr>
              <a:t>colette.sullivan@maine.gov</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a:p>
            <a:pPr marL="342900" marR="0" lvl="0" indent="0" algn="l" defTabSz="685800" rtl="0" eaLnBrk="1" fontAlgn="base" latinLnBrk="0" hangingPunct="1">
              <a:lnSpc>
                <a:spcPct val="100000"/>
              </a:lnSpc>
              <a:spcBef>
                <a:spcPts val="188"/>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base" latinLnBrk="0" hangingPunct="1">
              <a:lnSpc>
                <a:spcPct val="100000"/>
              </a:lnSpc>
              <a:spcBef>
                <a:spcPts val="188"/>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Jennifer Gleason – Special Education Consultant</a:t>
            </a:r>
          </a:p>
          <a:p>
            <a:pPr marL="342900" marR="0" lvl="0" indent="0" algn="l" defTabSz="685800" rtl="0" eaLnBrk="1" fontAlgn="base" latinLnBrk="0" hangingPunct="1">
              <a:lnSpc>
                <a:spcPct val="100000"/>
              </a:lnSpc>
              <a:spcBef>
                <a:spcPts val="188"/>
              </a:spcBef>
              <a:spcAft>
                <a:spcPct val="0"/>
              </a:spcAft>
              <a:buClrTx/>
              <a:buSzTx/>
              <a:buFontTx/>
              <a:buNone/>
              <a:tabLst/>
              <a:defRPr/>
            </a:pPr>
            <a:r>
              <a:rPr kumimoji="0" lang="en-US" sz="1800" b="1" i="0" u="sng" strike="noStrike" kern="1200" cap="none" spc="0" normalizeH="0" baseline="0" noProof="0">
                <a:ln>
                  <a:noFill/>
                </a:ln>
                <a:solidFill>
                  <a:srgbClr val="990000"/>
                </a:solidFill>
                <a:effectLst/>
                <a:uLnTx/>
                <a:uFillTx/>
                <a:latin typeface="Calibri" panose="020F0502020204030204" pitchFamily="34" charset="0"/>
                <a:ea typeface="+mn-ea"/>
                <a:cs typeface="Calibri" panose="020F0502020204030204" pitchFamily="34" charset="0"/>
                <a:hlinkClick r:id="rId3"/>
              </a:rPr>
              <a:t>jennifer.gleason@maine.gov</a:t>
            </a:r>
            <a:endParaRPr kumimoji="0" lang="en-US" sz="1800" b="1" i="0" u="sng" strike="noStrike" kern="1200" cap="none" spc="0" normalizeH="0" baseline="0" noProof="0">
              <a:ln>
                <a:noFill/>
              </a:ln>
              <a:solidFill>
                <a:srgbClr val="990000"/>
              </a:solidFill>
              <a:effectLst/>
              <a:uLnTx/>
              <a:uFillTx/>
              <a:latin typeface="Calibri" panose="020F0502020204030204" pitchFamily="34" charset="0"/>
              <a:ea typeface="+mn-ea"/>
              <a:cs typeface="Calibri" panose="020F0502020204030204" pitchFamily="34" charset="0"/>
            </a:endParaRPr>
          </a:p>
          <a:p>
            <a:pPr marL="342900" marR="0" lvl="0" indent="0" algn="l" defTabSz="685800" rtl="0" eaLnBrk="1" fontAlgn="base" latinLnBrk="0" hangingPunct="1">
              <a:lnSpc>
                <a:spcPct val="100000"/>
              </a:lnSpc>
              <a:spcBef>
                <a:spcPts val="188"/>
              </a:spcBef>
              <a:spcAft>
                <a:spcPct val="0"/>
              </a:spcAft>
              <a:buClrTx/>
              <a:buSzTx/>
              <a:buFontTx/>
              <a:buNone/>
              <a:tabLst/>
              <a:defRPr/>
            </a:pPr>
            <a:endParaRPr kumimoji="0" lang="en-US" sz="1800" b="1" i="0" u="sng" strike="noStrike" kern="1200" cap="none" spc="0" normalizeH="0" baseline="0" noProof="0">
              <a:ln>
                <a:noFill/>
              </a:ln>
              <a:solidFill>
                <a:srgbClr val="990000"/>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base" latinLnBrk="0" hangingPunct="1">
              <a:lnSpc>
                <a:spcPct val="100000"/>
              </a:lnSpc>
              <a:spcBef>
                <a:spcPts val="188"/>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Karlie Thibodeau – Special Education Consultant</a:t>
            </a:r>
          </a:p>
          <a:p>
            <a:pPr marL="342900" marR="0" lvl="0" indent="0" algn="l" defTabSz="685800" rtl="0" eaLnBrk="1" fontAlgn="base" latinLnBrk="0" hangingPunct="1">
              <a:lnSpc>
                <a:spcPct val="100000"/>
              </a:lnSpc>
              <a:spcBef>
                <a:spcPts val="188"/>
              </a:spcBef>
              <a:spcAft>
                <a:spcPct val="0"/>
              </a:spcAft>
              <a:buClrTx/>
              <a:buSzTx/>
              <a:buFontTx/>
              <a:buNone/>
              <a:tabLst/>
              <a:defRPr/>
            </a:pPr>
            <a:r>
              <a:rPr kumimoji="0" lang="en-US" sz="1800" b="1" i="0" u="sng" strike="noStrike" kern="1200" cap="none" spc="0" normalizeH="0" baseline="0" noProof="0">
                <a:ln>
                  <a:noFill/>
                </a:ln>
                <a:solidFill>
                  <a:srgbClr val="990000"/>
                </a:solidFill>
                <a:effectLst/>
                <a:uLnTx/>
                <a:uFillTx/>
                <a:latin typeface="Calibri" panose="020F0502020204030204" pitchFamily="34" charset="0"/>
                <a:ea typeface="+mn-ea"/>
                <a:cs typeface="Calibri" panose="020F0502020204030204" pitchFamily="34" charset="0"/>
                <a:hlinkClick r:id="rId4"/>
              </a:rPr>
              <a:t>karlie.l.thibodeau@maine.gov</a:t>
            </a:r>
            <a:endParaRPr kumimoji="0" lang="en-US" sz="1800" b="1" i="0" u="sng" strike="noStrike" kern="1200" cap="none" spc="0" normalizeH="0" baseline="0" noProof="0">
              <a:ln>
                <a:noFill/>
              </a:ln>
              <a:solidFill>
                <a:srgbClr val="990000"/>
              </a:solidFill>
              <a:effectLst/>
              <a:uLnTx/>
              <a:uFillTx/>
              <a:latin typeface="Calibri" panose="020F0502020204030204" pitchFamily="34" charset="0"/>
              <a:ea typeface="+mn-ea"/>
              <a:cs typeface="Calibri" panose="020F0502020204030204" pitchFamily="34" charset="0"/>
            </a:endParaRPr>
          </a:p>
          <a:p>
            <a:pPr marL="342900" marR="0" lvl="0" indent="0" algn="l" defTabSz="685800" rtl="0" eaLnBrk="1" fontAlgn="base" latinLnBrk="0" hangingPunct="1">
              <a:lnSpc>
                <a:spcPct val="100000"/>
              </a:lnSpc>
              <a:spcBef>
                <a:spcPts val="188"/>
              </a:spcBef>
              <a:spcAft>
                <a:spcPct val="0"/>
              </a:spcAft>
              <a:buClrTx/>
              <a:buSzTx/>
              <a:buFontTx/>
              <a:buNone/>
              <a:tabLst/>
              <a:defRPr/>
            </a:pPr>
            <a:endParaRPr kumimoji="0" lang="en-US" sz="1800" b="1" i="0" u="sng" strike="noStrike" kern="1200" cap="none" spc="0" normalizeH="0" baseline="0" noProof="0">
              <a:ln>
                <a:noFill/>
              </a:ln>
              <a:solidFill>
                <a:srgbClr val="99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Ashley Satre – Special Education Consultant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hlinkClick r:id="rId5"/>
              </a:rPr>
              <a:t>ashley.satre@maine.gov</a:t>
            </a: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endParaRPr lang="en-US" b="1">
              <a:solidFill>
                <a:srgbClr val="000000"/>
              </a:solidFill>
              <a:latin typeface="Calibri" panose="020F050202020403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Julie Pelletier – Secretary Associate</a:t>
            </a:r>
          </a:p>
          <a:p>
            <a:pPr marL="342900" marR="0" lvl="0" indent="0" algn="l"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6"/>
              </a:rPr>
              <a:t>julie.pelletier@maine.gov</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endParaRPr kumimoji="0" lang="en-US" sz="1800" b="1"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pic>
        <p:nvPicPr>
          <p:cNvPr id="12" name="Picture 11" descr="Icon&#10;&#10;Description automatically generated">
            <a:extLst>
              <a:ext uri="{FF2B5EF4-FFF2-40B4-BE49-F238E27FC236}">
                <a16:creationId xmlns:a16="http://schemas.microsoft.com/office/drawing/2014/main" id="{FFF7E575-E6A8-4B0D-AD93-6F1780B81C8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1173" y="-107166"/>
            <a:ext cx="8901654" cy="2225414"/>
          </a:xfrm>
          <a:prstGeom prst="rect">
            <a:avLst/>
          </a:prstGeom>
        </p:spPr>
      </p:pic>
      <p:sp>
        <p:nvSpPr>
          <p:cNvPr id="13" name="TextBox 12">
            <a:extLst>
              <a:ext uri="{FF2B5EF4-FFF2-40B4-BE49-F238E27FC236}">
                <a16:creationId xmlns:a16="http://schemas.microsoft.com/office/drawing/2014/main" id="{7609FC01-A998-44CE-B1DA-2BB52CEA6CB4}"/>
              </a:ext>
            </a:extLst>
          </p:cNvPr>
          <p:cNvSpPr txBox="1"/>
          <p:nvPr/>
        </p:nvSpPr>
        <p:spPr>
          <a:xfrm>
            <a:off x="5565742" y="5819887"/>
            <a:ext cx="3578258" cy="215444"/>
          </a:xfrm>
          <a:prstGeom prst="rect">
            <a:avLst/>
          </a:prstGeom>
          <a:noFill/>
        </p:spPr>
        <p:txBody>
          <a:bodyPr wrap="square" rtlCol="0">
            <a:spAutoFit/>
          </a:bodyPr>
          <a:lstStyle/>
          <a:p>
            <a:r>
              <a:rPr lang="en-US" sz="800" b="1">
                <a:hlinkClick r:id="rId8" tooltip="https://pngimg.com/download/66630"/>
              </a:rPr>
              <a:t>This Photo</a:t>
            </a:r>
            <a:r>
              <a:rPr lang="en-US" sz="800" b="1"/>
              <a:t> by Unknown Author is licensed under </a:t>
            </a:r>
            <a:r>
              <a:rPr lang="en-US" sz="800" b="1">
                <a:hlinkClick r:id="rId9" tooltip="https://creativecommons.org/licenses/by-nc/3.0/"/>
              </a:rPr>
              <a:t>CC BY-NC</a:t>
            </a:r>
            <a:endParaRPr lang="en-US" sz="800" b="1"/>
          </a:p>
        </p:txBody>
      </p:sp>
      <p:pic>
        <p:nvPicPr>
          <p:cNvPr id="14" name="Picture 13">
            <a:extLst>
              <a:ext uri="{FF2B5EF4-FFF2-40B4-BE49-F238E27FC236}">
                <a16:creationId xmlns:a16="http://schemas.microsoft.com/office/drawing/2014/main" id="{F41CA577-AEC0-4E88-A0CE-02077D3EC6C9}"/>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787589" y="4739753"/>
            <a:ext cx="4025245" cy="1152244"/>
          </a:xfrm>
          <a:prstGeom prst="rect">
            <a:avLst/>
          </a:prstGeom>
        </p:spPr>
      </p:pic>
      <p:sp>
        <p:nvSpPr>
          <p:cNvPr id="15" name="TextBox 14">
            <a:extLst>
              <a:ext uri="{FF2B5EF4-FFF2-40B4-BE49-F238E27FC236}">
                <a16:creationId xmlns:a16="http://schemas.microsoft.com/office/drawing/2014/main" id="{47D1878C-CBEE-4C23-BCC1-9AD1E3B0BED2}"/>
              </a:ext>
            </a:extLst>
          </p:cNvPr>
          <p:cNvSpPr txBox="1"/>
          <p:nvPr/>
        </p:nvSpPr>
        <p:spPr>
          <a:xfrm>
            <a:off x="3112877" y="1625475"/>
            <a:ext cx="3115602" cy="215444"/>
          </a:xfrm>
          <a:prstGeom prst="rect">
            <a:avLst/>
          </a:prstGeom>
          <a:noFill/>
        </p:spPr>
        <p:txBody>
          <a:bodyPr wrap="square" rtlCol="0">
            <a:spAutoFit/>
          </a:bodyPr>
          <a:lstStyle/>
          <a:p>
            <a:r>
              <a:rPr lang="en-US" sz="800" b="1">
                <a:hlinkClick r:id="rId11" tooltip="https://www.pngall.com/graphic-design-png"/>
              </a:rPr>
              <a:t>This Photo</a:t>
            </a:r>
            <a:r>
              <a:rPr lang="en-US" sz="800" b="1"/>
              <a:t> by Unknown Author is licensed under </a:t>
            </a:r>
            <a:r>
              <a:rPr lang="en-US" sz="800" b="1">
                <a:hlinkClick r:id="rId9" tooltip="https://creativecommons.org/licenses/by-nc/3.0/"/>
              </a:rPr>
              <a:t>CC BY-NC</a:t>
            </a:r>
            <a:endParaRPr lang="en-US" sz="800" b="1"/>
          </a:p>
        </p:txBody>
      </p:sp>
      <p:pic>
        <p:nvPicPr>
          <p:cNvPr id="2" name="Picture 1" descr="Qr code&#10;&#10;Description automatically generated">
            <a:extLst>
              <a:ext uri="{FF2B5EF4-FFF2-40B4-BE49-F238E27FC236}">
                <a16:creationId xmlns:a16="http://schemas.microsoft.com/office/drawing/2014/main" id="{E2138C36-3817-AEB9-A9AA-BC7CC93D153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67306" y="2278051"/>
            <a:ext cx="1730248" cy="1730248"/>
          </a:xfrm>
          <a:prstGeom prst="rect">
            <a:avLst/>
          </a:prstGeom>
        </p:spPr>
      </p:pic>
    </p:spTree>
    <p:extLst>
      <p:ext uri="{BB962C8B-B14F-4D97-AF65-F5344CB8AC3E}">
        <p14:creationId xmlns:p14="http://schemas.microsoft.com/office/powerpoint/2010/main" val="49660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A2835-85A6-4A39-BEAF-6A4E723CE050}"/>
              </a:ext>
            </a:extLst>
          </p:cNvPr>
          <p:cNvSpPr>
            <a:spLocks noGrp="1"/>
          </p:cNvSpPr>
          <p:nvPr>
            <p:ph type="title"/>
          </p:nvPr>
        </p:nvSpPr>
        <p:spPr>
          <a:xfrm>
            <a:off x="533400" y="214619"/>
            <a:ext cx="8153400" cy="541256"/>
          </a:xfrm>
        </p:spPr>
        <p:txBody>
          <a:bodyPr>
            <a:normAutofit fontScale="90000"/>
          </a:bodyPr>
          <a:lstStyle/>
          <a:p>
            <a:pPr algn="ctr"/>
            <a:r>
              <a:rPr lang="en-US" sz="3600" u="sng">
                <a:solidFill>
                  <a:schemeClr val="tx1"/>
                </a:solidFill>
              </a:rPr>
              <a:t>Advance Written Notice</a:t>
            </a:r>
            <a:endParaRPr lang="en-US" sz="3600" u="sng"/>
          </a:p>
        </p:txBody>
      </p:sp>
      <p:sp>
        <p:nvSpPr>
          <p:cNvPr id="7" name="TextBox 6">
            <a:extLst>
              <a:ext uri="{FF2B5EF4-FFF2-40B4-BE49-F238E27FC236}">
                <a16:creationId xmlns:a16="http://schemas.microsoft.com/office/drawing/2014/main" id="{F809BD20-5DA2-40C2-9867-D8561B0B2F9F}"/>
              </a:ext>
            </a:extLst>
          </p:cNvPr>
          <p:cNvSpPr txBox="1"/>
          <p:nvPr/>
        </p:nvSpPr>
        <p:spPr>
          <a:xfrm>
            <a:off x="1236089" y="842566"/>
            <a:ext cx="6748022" cy="1323439"/>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b="1" u="sng">
                <a:highlight>
                  <a:srgbClr val="FFFF00"/>
                </a:highlight>
              </a:rPr>
              <a:t>This section is used to</a:t>
            </a:r>
            <a:r>
              <a:rPr lang="en-US" sz="2000" b="1"/>
              <a:t>:</a:t>
            </a:r>
          </a:p>
          <a:p>
            <a:pPr marL="285750" indent="-285750">
              <a:buFont typeface="Arial" panose="020B0604020202020204" pitchFamily="34" charset="0"/>
              <a:buChar char="•"/>
            </a:pPr>
            <a:r>
              <a:rPr lang="en-US" sz="2000"/>
              <a:t>Identify the participants who are invited to the IEP meeting.</a:t>
            </a:r>
          </a:p>
          <a:p>
            <a:r>
              <a:rPr lang="en-US" sz="2000" b="1" u="sng">
                <a:highlight>
                  <a:srgbClr val="FFFF00"/>
                </a:highlight>
              </a:rPr>
              <a:t>Directions</a:t>
            </a:r>
            <a:r>
              <a:rPr lang="en-US" sz="2000" b="1"/>
              <a:t>:</a:t>
            </a:r>
            <a:endParaRPr lang="en-US" sz="2000"/>
          </a:p>
          <a:p>
            <a:pPr marL="285750" indent="-285750">
              <a:buFont typeface="Arial" panose="020B0604020202020204" pitchFamily="34" charset="0"/>
              <a:buChar char="•"/>
            </a:pPr>
            <a:r>
              <a:rPr lang="en-US" sz="2000"/>
              <a:t>Attendees should be identified by name and role.</a:t>
            </a:r>
          </a:p>
        </p:txBody>
      </p:sp>
      <p:pic>
        <p:nvPicPr>
          <p:cNvPr id="4" name="Picture 3">
            <a:extLst>
              <a:ext uri="{FF2B5EF4-FFF2-40B4-BE49-F238E27FC236}">
                <a16:creationId xmlns:a16="http://schemas.microsoft.com/office/drawing/2014/main" id="{F6C6D613-0F25-7B5D-18EA-8AD05DB30A97}"/>
              </a:ext>
            </a:extLst>
          </p:cNvPr>
          <p:cNvPicPr>
            <a:picLocks noChangeAspect="1"/>
          </p:cNvPicPr>
          <p:nvPr/>
        </p:nvPicPr>
        <p:blipFill>
          <a:blip r:embed="rId2"/>
          <a:stretch>
            <a:fillRect/>
          </a:stretch>
        </p:blipFill>
        <p:spPr>
          <a:xfrm>
            <a:off x="1714344" y="2166005"/>
            <a:ext cx="5791512" cy="4641054"/>
          </a:xfrm>
          <a:prstGeom prst="rect">
            <a:avLst/>
          </a:prstGeom>
        </p:spPr>
      </p:pic>
    </p:spTree>
    <p:extLst>
      <p:ext uri="{BB962C8B-B14F-4D97-AF65-F5344CB8AC3E}">
        <p14:creationId xmlns:p14="http://schemas.microsoft.com/office/powerpoint/2010/main" val="73890556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50d834-82e7-48d4-85f4-4a52d32fc046">
      <Terms xmlns="http://schemas.microsoft.com/office/infopath/2007/PartnerControls"/>
    </lcf76f155ced4ddcb4097134ff3c332f>
    <TaxCatchAll xmlns="0068e8c4-1122-4cbe-b983-450463e9f7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AFFAE1CF4C4B4A967C429EA30744A3" ma:contentTypeVersion="13" ma:contentTypeDescription="Create a new document." ma:contentTypeScope="" ma:versionID="8f314cc707a84c7975a2d5e9eb57eac5">
  <xsd:schema xmlns:xsd="http://www.w3.org/2001/XMLSchema" xmlns:xs="http://www.w3.org/2001/XMLSchema" xmlns:p="http://schemas.microsoft.com/office/2006/metadata/properties" xmlns:ns2="da50d834-82e7-48d4-85f4-4a52d32fc046" xmlns:ns3="0068e8c4-1122-4cbe-b983-450463e9f757" targetNamespace="http://schemas.microsoft.com/office/2006/metadata/properties" ma:root="true" ma:fieldsID="78d6747881c22e835d97462d0190ab3e" ns2:_="" ns3:_="">
    <xsd:import namespace="da50d834-82e7-48d4-85f4-4a52d32fc046"/>
    <xsd:import namespace="0068e8c4-1122-4cbe-b983-450463e9f7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0d834-82e7-48d4-85f4-4a52d32fc0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68e8c4-1122-4cbe-b983-450463e9f7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ae69ac-6a70-4147-ac83-1e12d3e44e16}" ma:internalName="TaxCatchAll" ma:showField="CatchAllData" ma:web="0068e8c4-1122-4cbe-b983-450463e9f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BC6D63-BB11-4747-A551-5F31B72871E4}">
  <ds:schemaRefs>
    <ds:schemaRef ds:uri="http://schemas.microsoft.com/sharepoint/v3/contenttype/forms"/>
  </ds:schemaRefs>
</ds:datastoreItem>
</file>

<file path=customXml/itemProps2.xml><?xml version="1.0" encoding="utf-8"?>
<ds:datastoreItem xmlns:ds="http://schemas.openxmlformats.org/officeDocument/2006/customXml" ds:itemID="{554363B9-0D2B-4DC6-AB84-466834B25D04}">
  <ds:schemaRefs>
    <ds:schemaRef ds:uri="0068e8c4-1122-4cbe-b983-450463e9f757"/>
    <ds:schemaRef ds:uri="da50d834-82e7-48d4-85f4-4a52d32fc0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E40F66-ADEB-4519-A771-A5A5FB9CB4D0}">
  <ds:schemaRefs>
    <ds:schemaRef ds:uri="0068e8c4-1122-4cbe-b983-450463e9f757"/>
    <ds:schemaRef ds:uri="da50d834-82e7-48d4-85f4-4a52d32fc0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Standard Size-OSSIE Template Copy</Template>
  <Application>Microsoft Office PowerPoint</Application>
  <PresentationFormat>On-screen Show (4:3)</PresentationFormat>
  <Slides>87</Slides>
  <Notes>21</Notes>
  <HiddenSlides>0</HiddenSlide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Custom Design</vt:lpstr>
      <vt:lpstr>PowerPoint Presentation</vt:lpstr>
      <vt:lpstr>Advance Written Notice  &amp;  Written Notice</vt:lpstr>
      <vt:lpstr>PowerPoint Presentation</vt:lpstr>
      <vt:lpstr>PowerPoint Presentation</vt:lpstr>
      <vt:lpstr>Agenda</vt:lpstr>
      <vt:lpstr>Procedural Manual-Advance Written Notice</vt:lpstr>
      <vt:lpstr>PowerPoint Presentation</vt:lpstr>
      <vt:lpstr>Advance Written Notice</vt:lpstr>
      <vt:lpstr>Advance Written Notice</vt:lpstr>
      <vt:lpstr>Advance Written Notice</vt:lpstr>
      <vt:lpstr>Advance Written Notice</vt:lpstr>
      <vt:lpstr>Advance Written Notice</vt:lpstr>
      <vt:lpstr>Advance Written Notice</vt:lpstr>
      <vt:lpstr>PowerPoint Presentation</vt:lpstr>
      <vt:lpstr>PowerPoint Presentation</vt:lpstr>
      <vt:lpstr>Written Notice   (MUSER) Appendix 1, 34 CFR §300.503 page 220</vt:lpstr>
      <vt:lpstr>Procedural Safeguards   34 CFR §300.504 </vt:lpstr>
      <vt:lpstr>Written Notice</vt:lpstr>
      <vt:lpstr>Written Notice</vt:lpstr>
      <vt:lpstr>Written Notice</vt:lpstr>
      <vt:lpstr>Written Notice:  Timeline Consideration</vt:lpstr>
      <vt:lpstr>Duration of the IEP</vt:lpstr>
      <vt:lpstr>Written Notice:  Timeline Consideration</vt:lpstr>
      <vt:lpstr>PowerPoint Presentation</vt:lpstr>
      <vt:lpstr>Parents cannot waive their 7-day notice if:</vt:lpstr>
      <vt:lpstr>PowerPoint Presentation</vt:lpstr>
      <vt:lpstr>PowerPoint Presentation</vt:lpstr>
      <vt:lpstr>PowerPoint Presentation</vt:lpstr>
      <vt:lpstr>PowerPoint Presentation</vt:lpstr>
      <vt:lpstr>Chat Box Check In</vt:lpstr>
      <vt:lpstr>PowerPoint Presentation</vt:lpstr>
      <vt:lpstr>Procedural Manual – Written Notice</vt:lpstr>
      <vt:lpstr>PowerPoint Presentation</vt:lpstr>
      <vt:lpstr>Written Notice</vt:lpstr>
      <vt:lpstr>Written Notice: Purpose of the Meeting</vt:lpstr>
      <vt:lpstr>Written Notice: Purpose of the Meeting</vt:lpstr>
      <vt:lpstr>Section 1</vt:lpstr>
      <vt:lpstr>Section 1</vt:lpstr>
      <vt:lpstr>Section 1</vt:lpstr>
      <vt:lpstr>Section 1</vt:lpstr>
      <vt:lpstr>Section 1:  Important Points</vt:lpstr>
      <vt:lpstr>Written Notice: Section 1 Template</vt:lpstr>
      <vt:lpstr>Written Notice: Section 1 Exemplar</vt:lpstr>
      <vt:lpstr>Section 2</vt:lpstr>
      <vt:lpstr>Section 2 </vt:lpstr>
      <vt:lpstr>Written Notice: Section 2 Template</vt:lpstr>
      <vt:lpstr>Written Notice: Section 2 Exemplar</vt:lpstr>
      <vt:lpstr>Questions – Comments</vt:lpstr>
      <vt:lpstr>Section 3</vt:lpstr>
      <vt:lpstr>Section 3</vt:lpstr>
      <vt:lpstr>Written Notice: Section 3 Template</vt:lpstr>
      <vt:lpstr>Written Notice: Section 3 Exemplar</vt:lpstr>
      <vt:lpstr>Section 4</vt:lpstr>
      <vt:lpstr>Section 4</vt:lpstr>
      <vt:lpstr>Section 5</vt:lpstr>
      <vt:lpstr>Section 6</vt:lpstr>
      <vt:lpstr>Written Notice: Section 6</vt:lpstr>
      <vt:lpstr>Written Notice: Section 4, 5 and 6 Template</vt:lpstr>
      <vt:lpstr>Written Notice:  Section # 4, 5 and 6 Exemplar</vt:lpstr>
      <vt:lpstr>Procedural Safeguards</vt:lpstr>
      <vt:lpstr>Written Notice </vt:lpstr>
      <vt:lpstr>Written Notice – Members Attended</vt:lpstr>
      <vt:lpstr>Initial Provision of Service </vt:lpstr>
      <vt:lpstr>Enclosures</vt:lpstr>
      <vt:lpstr>PowerPoint Presentation</vt:lpstr>
      <vt:lpstr>PowerPoint Presentation</vt:lpstr>
      <vt:lpstr>PowerPoint Presentation</vt:lpstr>
      <vt:lpstr>Therefore, it is important to remember -</vt:lpstr>
      <vt:lpstr>Written Notice Importance in Case Law</vt:lpstr>
      <vt:lpstr>Written Notice Importance in Case Law</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Thibodeau, Karlie L</dc:creator>
  <cp:revision>1</cp:revision>
  <cp:lastPrinted>2024-01-10T16:32:58Z</cp:lastPrinted>
  <dcterms:created xsi:type="dcterms:W3CDTF">2023-02-09T19:22:34Z</dcterms:created>
  <dcterms:modified xsi:type="dcterms:W3CDTF">2024-01-10T19:53:23Z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0x010100A2AFFAE1CF4C4B4A967C429EA30744A3</vt:lpwstr>
  </property>
  <property fmtid="{D5CDD505-2E9C-101B-9397-08002B2CF9AE}" pid="3" name="MediaServiceImageTags">
    <vt:lpwstr/>
  </property>
</Properties>
</file>